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14.xml" ContentType="application/vnd.openxmlformats-officedocument.presentationml.slide+xml"/>
  <Override PartName="/ppt/slides/slide16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15.xml" ContentType="application/vnd.openxmlformats-officedocument.presentationml.slide+xml"/>
  <Override PartName="/ppt/slides/slide22.xml" ContentType="application/vnd.openxmlformats-officedocument.presentationml.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3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slideLayouts/slideLayout3.xml" ContentType="application/vnd.openxmlformats-officedocument.presentationml.slideLayou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slideLayouts/slideLayout5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16" r:id="rId1"/>
  </p:sldMasterIdLst>
  <p:notesMasterIdLst>
    <p:notesMasterId r:id="rId28"/>
  </p:notesMasterIdLst>
  <p:handoutMasterIdLst>
    <p:handoutMasterId r:id="rId29"/>
  </p:handoutMasterIdLst>
  <p:sldIdLst>
    <p:sldId id="374" r:id="rId2"/>
    <p:sldId id="286" r:id="rId3"/>
    <p:sldId id="269" r:id="rId4"/>
    <p:sldId id="364" r:id="rId5"/>
    <p:sldId id="373" r:id="rId6"/>
    <p:sldId id="273" r:id="rId7"/>
    <p:sldId id="348" r:id="rId8"/>
    <p:sldId id="383" r:id="rId9"/>
    <p:sldId id="381" r:id="rId10"/>
    <p:sldId id="382" r:id="rId11"/>
    <p:sldId id="384" r:id="rId12"/>
    <p:sldId id="385" r:id="rId13"/>
    <p:sldId id="393" r:id="rId14"/>
    <p:sldId id="386" r:id="rId15"/>
    <p:sldId id="387" r:id="rId16"/>
    <p:sldId id="388" r:id="rId17"/>
    <p:sldId id="389" r:id="rId18"/>
    <p:sldId id="390" r:id="rId19"/>
    <p:sldId id="391" r:id="rId20"/>
    <p:sldId id="392" r:id="rId21"/>
    <p:sldId id="375" r:id="rId22"/>
    <p:sldId id="376" r:id="rId23"/>
    <p:sldId id="377" r:id="rId24"/>
    <p:sldId id="378" r:id="rId25"/>
    <p:sldId id="355" r:id="rId26"/>
    <p:sldId id="27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566C"/>
    <a:srgbClr val="3B8CC1"/>
    <a:srgbClr val="A14986"/>
    <a:srgbClr val="674CA6"/>
    <a:srgbClr val="AC6851"/>
    <a:srgbClr val="B3FFFF"/>
    <a:srgbClr val="FFFFFF"/>
    <a:srgbClr val="4799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3754"/>
    <p:restoredTop sz="78853"/>
  </p:normalViewPr>
  <p:slideViewPr>
    <p:cSldViewPr snapToGrid="0" snapToObjects="1">
      <p:cViewPr varScale="1">
        <p:scale>
          <a:sx n="24" d="100"/>
          <a:sy n="24" d="100"/>
        </p:scale>
        <p:origin x="176" y="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7" d="100"/>
          <a:sy n="77" d="100"/>
        </p:scale>
        <p:origin x="259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openxmlformats.org/officeDocument/2006/relationships/customXml" Target="../customXml/item2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78E4B7C-96ED-E449-9693-B655C4671F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D809C4-E54C-A54E-B9F4-56C375E0D8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3AD932-3578-6E4B-810C-4CF7533A98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A9B4CA-DA29-0849-8519-4B81F4CE08A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7115A18-6E6E-F748-9363-1DB667F252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9F1C8-9A67-204B-8DB6-6C2E5B2C92D6}" type="datetimeFigureOut">
              <a:rPr lang="en-US" smtClean="0"/>
              <a:t>5/26/20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313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6A388D-9D8C-CA46-9AAE-FC7EF8761728}" type="datetimeFigureOut">
              <a:rPr lang="en-US" smtClean="0"/>
              <a:t>5/26/20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E8A310-1F38-1446-8352-DE17054C1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900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540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010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23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Inorganic = not from living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43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445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22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52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8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61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430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042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Goal Set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B610586-1121-E545-B9A3-243F30D950DD}"/>
              </a:ext>
            </a:extLst>
          </p:cNvPr>
          <p:cNvSpPr txBox="1"/>
          <p:nvPr userDrawn="1"/>
        </p:nvSpPr>
        <p:spPr>
          <a:xfrm>
            <a:off x="295218" y="1053881"/>
            <a:ext cx="2572719" cy="495947"/>
          </a:xfrm>
          <a:prstGeom prst="rect">
            <a:avLst/>
          </a:prstGeom>
          <a:solidFill>
            <a:srgbClr val="23566C"/>
          </a:solidFill>
        </p:spPr>
        <p:txBody>
          <a:bodyPr wrap="square" rtlCol="0" anchor="ctr">
            <a:noAutofit/>
          </a:bodyPr>
          <a:lstStyle/>
          <a:p>
            <a:r>
              <a:rPr lang="en-US" sz="2400" b="1" dirty="0">
                <a:solidFill>
                  <a:srgbClr val="B3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Learning Goal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9C2B4A-0943-CC42-BE38-4F715F7CAA2B}"/>
              </a:ext>
            </a:extLst>
          </p:cNvPr>
          <p:cNvSpPr txBox="1"/>
          <p:nvPr userDrawn="1"/>
        </p:nvSpPr>
        <p:spPr>
          <a:xfrm>
            <a:off x="517951" y="4565193"/>
            <a:ext cx="2734700" cy="1947917"/>
          </a:xfrm>
          <a:prstGeom prst="rect">
            <a:avLst/>
          </a:prstGeom>
          <a:noFill/>
        </p:spPr>
        <p:txBody>
          <a:bodyPr wrap="square" tIns="180000" rtlCol="0" anchor="t">
            <a:normAutofit/>
          </a:bodyPr>
          <a:lstStyle/>
          <a:p>
            <a:r>
              <a:rPr lang="en-US" sz="3600" b="1" dirty="0">
                <a:solidFill>
                  <a:srgbClr val="23566C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Think </a:t>
            </a:r>
          </a:p>
          <a:p>
            <a:r>
              <a:rPr lang="en-US" sz="3600" b="1" dirty="0">
                <a:solidFill>
                  <a:srgbClr val="23566C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Pair</a:t>
            </a:r>
          </a:p>
          <a:p>
            <a:r>
              <a:rPr lang="en-US" sz="3600" b="1" dirty="0">
                <a:solidFill>
                  <a:srgbClr val="23566C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Share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92EDFBF-1AC7-4849-AEE9-9746296E15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5274" y="1549400"/>
            <a:ext cx="11577177" cy="2929609"/>
          </a:xfrm>
          <a:prstGeom prst="rect">
            <a:avLst/>
          </a:prstGeom>
          <a:solidFill>
            <a:srgbClr val="3B8CC1"/>
          </a:solidFill>
        </p:spPr>
        <p:txBody>
          <a:bodyPr tIns="144000" bIns="0"/>
          <a:lstStyle>
            <a:lvl1pPr marL="0" indent="0">
              <a:buNone/>
              <a:defRPr sz="6000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learning goal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BA5BEC9-826C-1A47-BE3A-FB14643A0AFC}"/>
              </a:ext>
            </a:extLst>
          </p:cNvPr>
          <p:cNvGrpSpPr/>
          <p:nvPr userDrawn="1"/>
        </p:nvGrpSpPr>
        <p:grpSpPr>
          <a:xfrm>
            <a:off x="3252651" y="4754285"/>
            <a:ext cx="6037091" cy="1758825"/>
            <a:chOff x="3419637" y="4738177"/>
            <a:chExt cx="6037091" cy="175882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37A4E4E-E544-E249-993F-5D9F8D408A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48216" y="4738177"/>
              <a:ext cx="1908512" cy="175882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136D400-0E94-6C46-90A5-1287F85EA4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489858" y="4744984"/>
              <a:ext cx="1981018" cy="163142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428E63F-FFC1-9440-B22C-5C00F37E9B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419637" y="4744984"/>
              <a:ext cx="1992881" cy="16314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937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ant Pract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7">
            <a:extLst>
              <a:ext uri="{FF2B5EF4-FFF2-40B4-BE49-F238E27FC236}">
                <a16:creationId xmlns:a16="http://schemas.microsoft.com/office/drawing/2014/main" id="{BA5CBAB5-B25F-4B4C-804A-AD021B9010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5275" y="215154"/>
            <a:ext cx="9282113" cy="375396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Learning Goal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D226EA-4EBE-2F4F-B4B3-8C66D44A3FDC}"/>
              </a:ext>
            </a:extLst>
          </p:cNvPr>
          <p:cNvSpPr txBox="1"/>
          <p:nvPr userDrawn="1"/>
        </p:nvSpPr>
        <p:spPr>
          <a:xfrm>
            <a:off x="295275" y="590550"/>
            <a:ext cx="3779478" cy="317139"/>
          </a:xfrm>
          <a:prstGeom prst="rect">
            <a:avLst/>
          </a:prstGeom>
          <a:solidFill>
            <a:srgbClr val="23566C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="1" dirty="0">
                <a:solidFill>
                  <a:srgbClr val="B3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Independent Practice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2A7343F6-8A3F-024A-BAB1-A40A1A630C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44135" y="287950"/>
            <a:ext cx="2162572" cy="28842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Check for Understanding</a:t>
            </a:r>
            <a:endParaRPr lang="en-US" dirty="0"/>
          </a:p>
        </p:txBody>
      </p:sp>
      <p:sp>
        <p:nvSpPr>
          <p:cNvPr id="21" name="Text Placeholder 48">
            <a:extLst>
              <a:ext uri="{FF2B5EF4-FFF2-40B4-BE49-F238E27FC236}">
                <a16:creationId xmlns:a16="http://schemas.microsoft.com/office/drawing/2014/main" id="{81597401-FB89-084B-955C-A0C7FAB0243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46920" y="572262"/>
            <a:ext cx="2159787" cy="1754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Questions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A82891C2-3E9D-4241-85E7-747B1595FB9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4135" y="2395402"/>
            <a:ext cx="2162572" cy="288424"/>
          </a:xfrm>
          <a:prstGeom prst="rect">
            <a:avLst/>
          </a:prstGeom>
          <a:solidFill>
            <a:srgbClr val="7030A0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Hints</a:t>
            </a:r>
            <a:endParaRPr lang="en-US" dirty="0"/>
          </a:p>
        </p:txBody>
      </p:sp>
      <p:sp>
        <p:nvSpPr>
          <p:cNvPr id="23" name="Text Placeholder 48">
            <a:extLst>
              <a:ext uri="{FF2B5EF4-FFF2-40B4-BE49-F238E27FC236}">
                <a16:creationId xmlns:a16="http://schemas.microsoft.com/office/drawing/2014/main" id="{8A690C59-B342-0648-BCE5-1C98B5A89A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46920" y="2676906"/>
            <a:ext cx="2163007" cy="1754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Tips for them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17B4E049-9FD5-E24B-B3BE-5C09B449C3F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44135" y="4502854"/>
            <a:ext cx="2162572" cy="288424"/>
          </a:xfrm>
          <a:prstGeom prst="rect">
            <a:avLst/>
          </a:prstGeom>
          <a:solidFill>
            <a:srgbClr val="A14986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Vocabulary</a:t>
            </a:r>
            <a:endParaRPr lang="en-US" dirty="0"/>
          </a:p>
        </p:txBody>
      </p:sp>
      <p:sp>
        <p:nvSpPr>
          <p:cNvPr id="25" name="Text Placeholder 48">
            <a:extLst>
              <a:ext uri="{FF2B5EF4-FFF2-40B4-BE49-F238E27FC236}">
                <a16:creationId xmlns:a16="http://schemas.microsoft.com/office/drawing/2014/main" id="{5E376940-61D8-D142-9880-9EE380DE857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46920" y="4787720"/>
            <a:ext cx="2159787" cy="106245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words</a:t>
            </a:r>
          </a:p>
        </p:txBody>
      </p:sp>
    </p:spTree>
    <p:extLst>
      <p:ext uri="{BB962C8B-B14F-4D97-AF65-F5344CB8AC3E}">
        <p14:creationId xmlns:p14="http://schemas.microsoft.com/office/powerpoint/2010/main" val="4273725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Goal Comple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B610586-1121-E545-B9A3-243F30D950DD}"/>
              </a:ext>
            </a:extLst>
          </p:cNvPr>
          <p:cNvSpPr txBox="1"/>
          <p:nvPr userDrawn="1"/>
        </p:nvSpPr>
        <p:spPr>
          <a:xfrm>
            <a:off x="295218" y="1053881"/>
            <a:ext cx="2572719" cy="495947"/>
          </a:xfrm>
          <a:prstGeom prst="rect">
            <a:avLst/>
          </a:prstGeom>
          <a:solidFill>
            <a:srgbClr val="23566C"/>
          </a:solidFill>
        </p:spPr>
        <p:txBody>
          <a:bodyPr wrap="square" rtlCol="0" anchor="ctr">
            <a:noAutofit/>
          </a:bodyPr>
          <a:lstStyle/>
          <a:p>
            <a:r>
              <a:rPr lang="en-US" sz="2400" b="1" dirty="0">
                <a:solidFill>
                  <a:srgbClr val="B3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Learning Goal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92EDFBF-1AC7-4849-AEE9-9746296E15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5274" y="1549400"/>
            <a:ext cx="11577177" cy="2929609"/>
          </a:xfrm>
          <a:prstGeom prst="rect">
            <a:avLst/>
          </a:prstGeom>
          <a:solidFill>
            <a:srgbClr val="3B8CC1"/>
          </a:solidFill>
        </p:spPr>
        <p:txBody>
          <a:bodyPr tIns="144000" bIns="0"/>
          <a:lstStyle>
            <a:lvl1pPr marL="0" indent="0">
              <a:buNone/>
              <a:defRPr sz="6000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learning goal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BA5BEC9-826C-1A47-BE3A-FB14643A0AFC}"/>
              </a:ext>
            </a:extLst>
          </p:cNvPr>
          <p:cNvGrpSpPr/>
          <p:nvPr userDrawn="1"/>
        </p:nvGrpSpPr>
        <p:grpSpPr>
          <a:xfrm>
            <a:off x="3065316" y="4735235"/>
            <a:ext cx="6037091" cy="1758825"/>
            <a:chOff x="3419637" y="4738177"/>
            <a:chExt cx="6037091" cy="175882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37A4E4E-E544-E249-993F-5D9F8D408A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48216" y="4738177"/>
              <a:ext cx="1908512" cy="175882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136D400-0E94-6C46-90A5-1287F85EA4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489858" y="4744984"/>
              <a:ext cx="1981018" cy="163142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428E63F-FFC1-9440-B22C-5C00F37E9B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419637" y="4744984"/>
              <a:ext cx="1992881" cy="16314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9603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01327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376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erm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A0D500E-A7E8-9948-9493-B71BF9B8CEC2}"/>
              </a:ext>
            </a:extLst>
          </p:cNvPr>
          <p:cNvSpPr txBox="1"/>
          <p:nvPr userDrawn="1"/>
        </p:nvSpPr>
        <p:spPr>
          <a:xfrm>
            <a:off x="295218" y="208656"/>
            <a:ext cx="3509866" cy="515262"/>
          </a:xfrm>
          <a:prstGeom prst="rect">
            <a:avLst/>
          </a:prstGeom>
          <a:solidFill>
            <a:srgbClr val="23566C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r>
              <a:rPr lang="en-US" sz="2400" b="1" dirty="0">
                <a:solidFill>
                  <a:srgbClr val="B3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Key Term Definition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EB58-8F76-3048-9FB3-21AC89DAF2CC}"/>
              </a:ext>
            </a:extLst>
          </p:cNvPr>
          <p:cNvSpPr txBox="1"/>
          <p:nvPr userDrawn="1"/>
        </p:nvSpPr>
        <p:spPr>
          <a:xfrm>
            <a:off x="295218" y="1873045"/>
            <a:ext cx="5256496" cy="495947"/>
          </a:xfrm>
          <a:prstGeom prst="rect">
            <a:avLst/>
          </a:prstGeom>
          <a:solidFill>
            <a:srgbClr val="B3FFFF"/>
          </a:solidFill>
          <a:ln>
            <a:noFill/>
          </a:ln>
        </p:spPr>
        <p:txBody>
          <a:bodyPr wrap="square" rtlCol="0" anchor="ctr">
            <a:normAutofit/>
          </a:bodyPr>
          <a:lstStyle/>
          <a:p>
            <a:r>
              <a:rPr lang="en-US" sz="2400" b="1" dirty="0">
                <a:solidFill>
                  <a:srgbClr val="23566C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Track with me / Read with me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2E21142D-FCB6-AD43-81CF-7EE41D3DAC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5218" y="722387"/>
            <a:ext cx="11577177" cy="1150657"/>
          </a:xfrm>
          <a:prstGeom prst="rect">
            <a:avLst/>
          </a:prstGeom>
          <a:solidFill>
            <a:srgbClr val="3B8CC1"/>
          </a:solidFill>
        </p:spPr>
        <p:txBody>
          <a:bodyPr tIns="144000" bIns="0"/>
          <a:lstStyle>
            <a:lvl1pPr marL="0" indent="0">
              <a:buNone/>
              <a:defRPr sz="6000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target vocabulary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433481FB-B158-8942-A907-67474F1AC6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218" y="2386776"/>
            <a:ext cx="11577177" cy="4242624"/>
          </a:xfrm>
          <a:prstGeom prst="rect">
            <a:avLst/>
          </a:prstGeom>
          <a:noFill/>
        </p:spPr>
        <p:txBody>
          <a:bodyPr tIns="144000" bIns="0"/>
          <a:lstStyle>
            <a:lvl1pPr marL="0" indent="0">
              <a:buNone/>
              <a:defRPr sz="6000" b="1">
                <a:solidFill>
                  <a:srgbClr val="23566C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definition</a:t>
            </a:r>
          </a:p>
        </p:txBody>
      </p:sp>
    </p:spTree>
    <p:extLst>
      <p:ext uri="{BB962C8B-B14F-4D97-AF65-F5344CB8AC3E}">
        <p14:creationId xmlns:p14="http://schemas.microsoft.com/office/powerpoint/2010/main" val="3877841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erm Definition Disapp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A0D500E-A7E8-9948-9493-B71BF9B8CEC2}"/>
              </a:ext>
            </a:extLst>
          </p:cNvPr>
          <p:cNvSpPr txBox="1"/>
          <p:nvPr userDrawn="1"/>
        </p:nvSpPr>
        <p:spPr>
          <a:xfrm>
            <a:off x="295218" y="208656"/>
            <a:ext cx="3509866" cy="515262"/>
          </a:xfrm>
          <a:prstGeom prst="rect">
            <a:avLst/>
          </a:prstGeom>
          <a:solidFill>
            <a:srgbClr val="23566C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r>
              <a:rPr lang="en-US" sz="2400" b="1" dirty="0">
                <a:solidFill>
                  <a:srgbClr val="B3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Key Term Definition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EB58-8F76-3048-9FB3-21AC89DAF2CC}"/>
              </a:ext>
            </a:extLst>
          </p:cNvPr>
          <p:cNvSpPr txBox="1"/>
          <p:nvPr userDrawn="1"/>
        </p:nvSpPr>
        <p:spPr>
          <a:xfrm>
            <a:off x="295218" y="1873045"/>
            <a:ext cx="5256496" cy="495947"/>
          </a:xfrm>
          <a:prstGeom prst="rect">
            <a:avLst/>
          </a:prstGeom>
          <a:solidFill>
            <a:srgbClr val="B3FFFF"/>
          </a:solidFill>
          <a:ln>
            <a:noFill/>
          </a:ln>
        </p:spPr>
        <p:txBody>
          <a:bodyPr wrap="square" rtlCol="0" anchor="ctr">
            <a:normAutofit/>
          </a:bodyPr>
          <a:lstStyle/>
          <a:p>
            <a:r>
              <a:rPr lang="en-US" sz="2400" b="1" dirty="0">
                <a:solidFill>
                  <a:srgbClr val="23566C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Track with me / Read with me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2E21142D-FCB6-AD43-81CF-7EE41D3DAC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5218" y="722387"/>
            <a:ext cx="11577177" cy="1150657"/>
          </a:xfrm>
          <a:prstGeom prst="rect">
            <a:avLst/>
          </a:prstGeom>
          <a:solidFill>
            <a:srgbClr val="3B8CC1"/>
          </a:solidFill>
        </p:spPr>
        <p:txBody>
          <a:bodyPr tIns="144000" bIns="0"/>
          <a:lstStyle>
            <a:lvl1pPr marL="0" indent="0">
              <a:buNone/>
              <a:defRPr sz="6000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target vocabulary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433481FB-B158-8942-A907-67474F1AC6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218" y="2386776"/>
            <a:ext cx="11577177" cy="1042224"/>
          </a:xfrm>
          <a:prstGeom prst="rect">
            <a:avLst/>
          </a:prstGeom>
          <a:noFill/>
        </p:spPr>
        <p:txBody>
          <a:bodyPr tIns="144000" bIns="0"/>
          <a:lstStyle>
            <a:lvl1pPr marL="0" indent="0">
              <a:buNone/>
              <a:defRPr sz="6000" b="1">
                <a:solidFill>
                  <a:srgbClr val="23566C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target vocab is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C99969C1-6602-ED48-B174-C33A6E95ED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5218" y="3421620"/>
            <a:ext cx="11577177" cy="3158794"/>
          </a:xfrm>
          <a:prstGeom prst="rect">
            <a:avLst/>
          </a:prstGeom>
          <a:noFill/>
        </p:spPr>
        <p:txBody>
          <a:bodyPr tIns="144000" bIns="0"/>
          <a:lstStyle>
            <a:lvl1pPr marL="0" indent="0">
              <a:buNone/>
              <a:defRPr sz="6000" b="1">
                <a:solidFill>
                  <a:srgbClr val="23566C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definition</a:t>
            </a:r>
          </a:p>
        </p:txBody>
      </p:sp>
    </p:spTree>
    <p:extLst>
      <p:ext uri="{BB962C8B-B14F-4D97-AF65-F5344CB8AC3E}">
        <p14:creationId xmlns:p14="http://schemas.microsoft.com/office/powerpoint/2010/main" val="373734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" presetClass="exit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y Engl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A0D500E-A7E8-9948-9493-B71BF9B8CEC2}"/>
              </a:ext>
            </a:extLst>
          </p:cNvPr>
          <p:cNvSpPr txBox="1"/>
          <p:nvPr userDrawn="1"/>
        </p:nvSpPr>
        <p:spPr>
          <a:xfrm>
            <a:off x="295218" y="208656"/>
            <a:ext cx="3509866" cy="515262"/>
          </a:xfrm>
          <a:prstGeom prst="rect">
            <a:avLst/>
          </a:prstGeom>
          <a:solidFill>
            <a:srgbClr val="23566C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r>
              <a:rPr lang="en-US" sz="2400" b="1" dirty="0">
                <a:solidFill>
                  <a:srgbClr val="B3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Key Term Definition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EB58-8F76-3048-9FB3-21AC89DAF2CC}"/>
              </a:ext>
            </a:extLst>
          </p:cNvPr>
          <p:cNvSpPr txBox="1"/>
          <p:nvPr userDrawn="1"/>
        </p:nvSpPr>
        <p:spPr>
          <a:xfrm>
            <a:off x="295218" y="1873045"/>
            <a:ext cx="2203053" cy="495947"/>
          </a:xfrm>
          <a:prstGeom prst="rect">
            <a:avLst/>
          </a:prstGeom>
          <a:solidFill>
            <a:srgbClr val="B3FFFF"/>
          </a:solidFill>
          <a:ln>
            <a:noFill/>
          </a:ln>
        </p:spPr>
        <p:txBody>
          <a:bodyPr wrap="square" rtlCol="0" anchor="ctr">
            <a:normAutofit/>
          </a:bodyPr>
          <a:lstStyle/>
          <a:p>
            <a:r>
              <a:rPr lang="en-US" sz="2400" b="1" dirty="0">
                <a:solidFill>
                  <a:srgbClr val="23566C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Easy English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2E21142D-FCB6-AD43-81CF-7EE41D3DAC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5218" y="722387"/>
            <a:ext cx="11577177" cy="1150657"/>
          </a:xfrm>
          <a:prstGeom prst="rect">
            <a:avLst/>
          </a:prstGeom>
          <a:solidFill>
            <a:srgbClr val="3B8CC1"/>
          </a:solidFill>
        </p:spPr>
        <p:txBody>
          <a:bodyPr tIns="144000" bIns="0"/>
          <a:lstStyle>
            <a:lvl1pPr marL="0" indent="0">
              <a:buNone/>
              <a:defRPr sz="6000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target vocabulary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433481FB-B158-8942-A907-67474F1AC6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218" y="2386775"/>
            <a:ext cx="11577177" cy="4209967"/>
          </a:xfrm>
          <a:prstGeom prst="rect">
            <a:avLst/>
          </a:prstGeom>
          <a:noFill/>
        </p:spPr>
        <p:txBody>
          <a:bodyPr tIns="144000" bIns="0" anchor="ctr"/>
          <a:lstStyle>
            <a:lvl1pPr marL="0" indent="0" algn="ctr">
              <a:buNone/>
              <a:defRPr sz="6000" b="1">
                <a:solidFill>
                  <a:srgbClr val="23566C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Target: Easy</a:t>
            </a:r>
          </a:p>
          <a:p>
            <a:pPr lvl="0"/>
            <a:r>
              <a:rPr lang="en-US" dirty="0"/>
              <a:t>Easy: Target</a:t>
            </a:r>
          </a:p>
        </p:txBody>
      </p:sp>
    </p:spTree>
    <p:extLst>
      <p:ext uri="{BB962C8B-B14F-4D97-AF65-F5344CB8AC3E}">
        <p14:creationId xmlns:p14="http://schemas.microsoft.com/office/powerpoint/2010/main" val="619994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ate Prior 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1E0C5E22-25B1-3743-B18A-9111EBF904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5275" y="215154"/>
            <a:ext cx="9282113" cy="375396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Learning Goal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FC19F9-C449-6E4C-AC32-E587C71AC835}"/>
              </a:ext>
            </a:extLst>
          </p:cNvPr>
          <p:cNvSpPr txBox="1"/>
          <p:nvPr userDrawn="1"/>
        </p:nvSpPr>
        <p:spPr>
          <a:xfrm>
            <a:off x="295275" y="590550"/>
            <a:ext cx="3779478" cy="317139"/>
          </a:xfrm>
          <a:prstGeom prst="rect">
            <a:avLst/>
          </a:prstGeom>
          <a:solidFill>
            <a:srgbClr val="23566C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="1" dirty="0">
                <a:solidFill>
                  <a:srgbClr val="B3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Activate Prior Knowledge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595EE4-C677-3149-AF01-E78433EE681A}"/>
              </a:ext>
            </a:extLst>
          </p:cNvPr>
          <p:cNvSpPr txBox="1"/>
          <p:nvPr userDrawn="1"/>
        </p:nvSpPr>
        <p:spPr>
          <a:xfrm>
            <a:off x="10195560" y="1010412"/>
            <a:ext cx="0" cy="0"/>
          </a:xfrm>
          <a:prstGeom prst="rect">
            <a:avLst/>
          </a:prstGeom>
          <a:solidFill>
            <a:srgbClr val="3B8CC1"/>
          </a:solidFill>
        </p:spPr>
        <p:txBody>
          <a:bodyPr wrap="none" rtlCol="0" anchor="ctr">
            <a:noAutofit/>
          </a:bodyPr>
          <a:lstStyle/>
          <a:p>
            <a:pPr algn="l"/>
            <a:endParaRPr lang="en-US" b="1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59" name="Text Placeholder 5">
            <a:extLst>
              <a:ext uri="{FF2B5EF4-FFF2-40B4-BE49-F238E27FC236}">
                <a16:creationId xmlns:a16="http://schemas.microsoft.com/office/drawing/2014/main" id="{D065E96F-34B9-6940-8CF5-B5BC1E923DC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44135" y="287950"/>
            <a:ext cx="2162572" cy="28842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Make the connection</a:t>
            </a:r>
            <a:endParaRPr lang="en-US" dirty="0"/>
          </a:p>
        </p:txBody>
      </p:sp>
      <p:sp>
        <p:nvSpPr>
          <p:cNvPr id="60" name="Text Placeholder 48">
            <a:extLst>
              <a:ext uri="{FF2B5EF4-FFF2-40B4-BE49-F238E27FC236}">
                <a16:creationId xmlns:a16="http://schemas.microsoft.com/office/drawing/2014/main" id="{74718A69-45DC-3349-AC14-1CB2037177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46920" y="572262"/>
            <a:ext cx="2159787" cy="1754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Questions</a:t>
            </a:r>
          </a:p>
        </p:txBody>
      </p:sp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E8F06128-C65E-E74D-8888-C3B0265B87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4135" y="2395402"/>
            <a:ext cx="2162572" cy="288424"/>
          </a:xfrm>
          <a:prstGeom prst="rect">
            <a:avLst/>
          </a:prstGeom>
          <a:solidFill>
            <a:srgbClr val="7030A0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Hints</a:t>
            </a:r>
            <a:endParaRPr lang="en-US" dirty="0"/>
          </a:p>
        </p:txBody>
      </p:sp>
      <p:sp>
        <p:nvSpPr>
          <p:cNvPr id="62" name="Text Placeholder 48">
            <a:extLst>
              <a:ext uri="{FF2B5EF4-FFF2-40B4-BE49-F238E27FC236}">
                <a16:creationId xmlns:a16="http://schemas.microsoft.com/office/drawing/2014/main" id="{9CC4C70C-1C88-8242-822E-8EB858DBE3E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46920" y="2676906"/>
            <a:ext cx="2163007" cy="1754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Tips for them</a:t>
            </a:r>
          </a:p>
        </p:txBody>
      </p:sp>
      <p:sp>
        <p:nvSpPr>
          <p:cNvPr id="63" name="Text Placeholder 5">
            <a:extLst>
              <a:ext uri="{FF2B5EF4-FFF2-40B4-BE49-F238E27FC236}">
                <a16:creationId xmlns:a16="http://schemas.microsoft.com/office/drawing/2014/main" id="{DB394B8D-09B6-2D4C-A89A-411FA179F6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44135" y="4502854"/>
            <a:ext cx="2162572" cy="288424"/>
          </a:xfrm>
          <a:prstGeom prst="rect">
            <a:avLst/>
          </a:prstGeom>
          <a:solidFill>
            <a:srgbClr val="A14986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Vocabulary</a:t>
            </a:r>
            <a:endParaRPr lang="en-US" dirty="0"/>
          </a:p>
        </p:txBody>
      </p:sp>
      <p:sp>
        <p:nvSpPr>
          <p:cNvPr id="64" name="Text Placeholder 48">
            <a:extLst>
              <a:ext uri="{FF2B5EF4-FFF2-40B4-BE49-F238E27FC236}">
                <a16:creationId xmlns:a16="http://schemas.microsoft.com/office/drawing/2014/main" id="{9E7179FB-4670-E449-82E2-2342DFBACF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46920" y="4787720"/>
            <a:ext cx="2159787" cy="106245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words</a:t>
            </a:r>
          </a:p>
        </p:txBody>
      </p:sp>
    </p:spTree>
    <p:extLst>
      <p:ext uri="{BB962C8B-B14F-4D97-AF65-F5344CB8AC3E}">
        <p14:creationId xmlns:p14="http://schemas.microsoft.com/office/powerpoint/2010/main" val="4040946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7">
            <a:extLst>
              <a:ext uri="{FF2B5EF4-FFF2-40B4-BE49-F238E27FC236}">
                <a16:creationId xmlns:a16="http://schemas.microsoft.com/office/drawing/2014/main" id="{93932381-72B7-B349-BBA8-6AFEB84E18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5275" y="215154"/>
            <a:ext cx="9282113" cy="375396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Learning Goal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89A473-568F-E948-8378-638693483165}"/>
              </a:ext>
            </a:extLst>
          </p:cNvPr>
          <p:cNvSpPr txBox="1"/>
          <p:nvPr userDrawn="1"/>
        </p:nvSpPr>
        <p:spPr>
          <a:xfrm>
            <a:off x="295275" y="590550"/>
            <a:ext cx="3779478" cy="317139"/>
          </a:xfrm>
          <a:prstGeom prst="rect">
            <a:avLst/>
          </a:prstGeom>
          <a:solidFill>
            <a:srgbClr val="23566C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="1" dirty="0">
                <a:solidFill>
                  <a:srgbClr val="B3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Content Development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578A17B0-D745-3C43-93AB-662F15D9C14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44135" y="287950"/>
            <a:ext cx="2162572" cy="28842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Check for Understanding</a:t>
            </a:r>
            <a:endParaRPr lang="en-US" dirty="0"/>
          </a:p>
        </p:txBody>
      </p:sp>
      <p:sp>
        <p:nvSpPr>
          <p:cNvPr id="22" name="Text Placeholder 48">
            <a:extLst>
              <a:ext uri="{FF2B5EF4-FFF2-40B4-BE49-F238E27FC236}">
                <a16:creationId xmlns:a16="http://schemas.microsoft.com/office/drawing/2014/main" id="{C5AFB84F-2B6E-D646-B782-34B1A586BA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46920" y="572262"/>
            <a:ext cx="2159787" cy="1754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Questions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8579A7DA-1AA6-6348-9480-0ABDE8E7E86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4135" y="2395402"/>
            <a:ext cx="2162572" cy="288424"/>
          </a:xfrm>
          <a:prstGeom prst="rect">
            <a:avLst/>
          </a:prstGeom>
          <a:solidFill>
            <a:srgbClr val="7030A0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Hints</a:t>
            </a:r>
            <a:endParaRPr lang="en-US" dirty="0"/>
          </a:p>
        </p:txBody>
      </p:sp>
      <p:sp>
        <p:nvSpPr>
          <p:cNvPr id="24" name="Text Placeholder 48">
            <a:extLst>
              <a:ext uri="{FF2B5EF4-FFF2-40B4-BE49-F238E27FC236}">
                <a16:creationId xmlns:a16="http://schemas.microsoft.com/office/drawing/2014/main" id="{3DC620B8-B5B6-A546-998D-BB0D780266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46920" y="2676906"/>
            <a:ext cx="2163007" cy="1754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Tips for them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3D9DD79-4FA4-9441-9CD5-FD3E0E184E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44135" y="4502854"/>
            <a:ext cx="2162572" cy="288424"/>
          </a:xfrm>
          <a:prstGeom prst="rect">
            <a:avLst/>
          </a:prstGeom>
          <a:solidFill>
            <a:srgbClr val="A14986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Vocabulary</a:t>
            </a:r>
            <a:endParaRPr lang="en-US" dirty="0"/>
          </a:p>
        </p:txBody>
      </p:sp>
      <p:sp>
        <p:nvSpPr>
          <p:cNvPr id="26" name="Text Placeholder 48">
            <a:extLst>
              <a:ext uri="{FF2B5EF4-FFF2-40B4-BE49-F238E27FC236}">
                <a16:creationId xmlns:a16="http://schemas.microsoft.com/office/drawing/2014/main" id="{40DC7D38-E5DA-C74E-92F3-A6FCC9CC0E7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46920" y="4787720"/>
            <a:ext cx="2159787" cy="106245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words</a:t>
            </a:r>
          </a:p>
        </p:txBody>
      </p:sp>
    </p:spTree>
    <p:extLst>
      <p:ext uri="{BB962C8B-B14F-4D97-AF65-F5344CB8AC3E}">
        <p14:creationId xmlns:p14="http://schemas.microsoft.com/office/powerpoint/2010/main" val="1669876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ill Steps / Guided Pract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7">
            <a:extLst>
              <a:ext uri="{FF2B5EF4-FFF2-40B4-BE49-F238E27FC236}">
                <a16:creationId xmlns:a16="http://schemas.microsoft.com/office/drawing/2014/main" id="{AA64D5DD-9491-7244-8D83-7F535F058A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5275" y="215154"/>
            <a:ext cx="9282113" cy="375396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Learning Goal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C8520F-CB36-4A45-A44F-F23C38DF4554}"/>
              </a:ext>
            </a:extLst>
          </p:cNvPr>
          <p:cNvSpPr txBox="1"/>
          <p:nvPr userDrawn="1"/>
        </p:nvSpPr>
        <p:spPr>
          <a:xfrm>
            <a:off x="295275" y="590550"/>
            <a:ext cx="3779478" cy="317139"/>
          </a:xfrm>
          <a:prstGeom prst="rect">
            <a:avLst/>
          </a:prstGeom>
          <a:solidFill>
            <a:srgbClr val="23566C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="1" dirty="0">
                <a:solidFill>
                  <a:srgbClr val="B3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Skill Steps / Guided Practice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6FCF9CE4-B167-C647-830E-926D9BC11C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44135" y="287950"/>
            <a:ext cx="2162572" cy="28842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Check for Understanding</a:t>
            </a:r>
            <a:endParaRPr lang="en-US" dirty="0"/>
          </a:p>
        </p:txBody>
      </p:sp>
      <p:sp>
        <p:nvSpPr>
          <p:cNvPr id="23" name="Text Placeholder 48">
            <a:extLst>
              <a:ext uri="{FF2B5EF4-FFF2-40B4-BE49-F238E27FC236}">
                <a16:creationId xmlns:a16="http://schemas.microsoft.com/office/drawing/2014/main" id="{0749FB8D-5908-B440-BF2C-3B703391AAE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46920" y="572262"/>
            <a:ext cx="2159787" cy="1754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Questions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B5210779-8122-F342-AF13-26D8416493B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4135" y="2395402"/>
            <a:ext cx="2162572" cy="288424"/>
          </a:xfrm>
          <a:prstGeom prst="rect">
            <a:avLst/>
          </a:prstGeom>
          <a:solidFill>
            <a:srgbClr val="7030A0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Hints</a:t>
            </a:r>
            <a:endParaRPr lang="en-US" dirty="0"/>
          </a:p>
        </p:txBody>
      </p:sp>
      <p:sp>
        <p:nvSpPr>
          <p:cNvPr id="25" name="Text Placeholder 48">
            <a:extLst>
              <a:ext uri="{FF2B5EF4-FFF2-40B4-BE49-F238E27FC236}">
                <a16:creationId xmlns:a16="http://schemas.microsoft.com/office/drawing/2014/main" id="{2564DDFE-656D-C84E-991A-DC05015CC95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46920" y="2676906"/>
            <a:ext cx="2163007" cy="1754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Tips for them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842EB6E0-B7AD-6C40-89B8-5521B528F9C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44135" y="4502854"/>
            <a:ext cx="2162572" cy="288424"/>
          </a:xfrm>
          <a:prstGeom prst="rect">
            <a:avLst/>
          </a:prstGeom>
          <a:solidFill>
            <a:srgbClr val="A14986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Vocabulary</a:t>
            </a:r>
            <a:endParaRPr lang="en-US" dirty="0"/>
          </a:p>
        </p:txBody>
      </p:sp>
      <p:sp>
        <p:nvSpPr>
          <p:cNvPr id="27" name="Text Placeholder 48">
            <a:extLst>
              <a:ext uri="{FF2B5EF4-FFF2-40B4-BE49-F238E27FC236}">
                <a16:creationId xmlns:a16="http://schemas.microsoft.com/office/drawing/2014/main" id="{A21C2D16-2A8E-4B4B-8D58-4B389AAA6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46920" y="4787720"/>
            <a:ext cx="2159787" cy="106245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words</a:t>
            </a:r>
          </a:p>
        </p:txBody>
      </p:sp>
    </p:spTree>
    <p:extLst>
      <p:ext uri="{BB962C8B-B14F-4D97-AF65-F5344CB8AC3E}">
        <p14:creationId xmlns:p14="http://schemas.microsoft.com/office/powerpoint/2010/main" val="252716456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ills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7">
            <a:extLst>
              <a:ext uri="{FF2B5EF4-FFF2-40B4-BE49-F238E27FC236}">
                <a16:creationId xmlns:a16="http://schemas.microsoft.com/office/drawing/2014/main" id="{FCE3226E-4E89-B94B-8392-37AA41A250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5275" y="215154"/>
            <a:ext cx="9282113" cy="375396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Learning Goal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D1FBC2-8B0A-054F-BD50-5A1E77153844}"/>
              </a:ext>
            </a:extLst>
          </p:cNvPr>
          <p:cNvSpPr txBox="1"/>
          <p:nvPr userDrawn="1"/>
        </p:nvSpPr>
        <p:spPr>
          <a:xfrm>
            <a:off x="295275" y="590550"/>
            <a:ext cx="3779478" cy="317139"/>
          </a:xfrm>
          <a:prstGeom prst="rect">
            <a:avLst/>
          </a:prstGeom>
          <a:solidFill>
            <a:srgbClr val="23566C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="1" dirty="0">
                <a:solidFill>
                  <a:srgbClr val="B3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Skills Check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2D6AD4E2-8B86-1A42-B6B1-9794F63D24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44135" y="287950"/>
            <a:ext cx="2162572" cy="28842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Check for Understanding</a:t>
            </a:r>
            <a:endParaRPr lang="en-US" dirty="0"/>
          </a:p>
        </p:txBody>
      </p:sp>
      <p:sp>
        <p:nvSpPr>
          <p:cNvPr id="25" name="Text Placeholder 48">
            <a:extLst>
              <a:ext uri="{FF2B5EF4-FFF2-40B4-BE49-F238E27FC236}">
                <a16:creationId xmlns:a16="http://schemas.microsoft.com/office/drawing/2014/main" id="{3824608F-B525-2D45-9CFD-FDDDDC6F3A6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46920" y="572262"/>
            <a:ext cx="2159787" cy="1754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Questions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78FBBDF4-8B54-6D40-BB00-9DB79EE3BD8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4135" y="2395402"/>
            <a:ext cx="2162572" cy="288424"/>
          </a:xfrm>
          <a:prstGeom prst="rect">
            <a:avLst/>
          </a:prstGeom>
          <a:solidFill>
            <a:srgbClr val="7030A0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Hints</a:t>
            </a:r>
            <a:endParaRPr lang="en-US" dirty="0"/>
          </a:p>
        </p:txBody>
      </p:sp>
      <p:sp>
        <p:nvSpPr>
          <p:cNvPr id="27" name="Text Placeholder 48">
            <a:extLst>
              <a:ext uri="{FF2B5EF4-FFF2-40B4-BE49-F238E27FC236}">
                <a16:creationId xmlns:a16="http://schemas.microsoft.com/office/drawing/2014/main" id="{CF892DE4-0989-9F4F-B9B9-0D50497971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46920" y="2676906"/>
            <a:ext cx="2163007" cy="1754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Tips for them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504DAC59-2F1B-D344-B5E4-3DD118198D9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44135" y="4502854"/>
            <a:ext cx="2162572" cy="288424"/>
          </a:xfrm>
          <a:prstGeom prst="rect">
            <a:avLst/>
          </a:prstGeom>
          <a:solidFill>
            <a:srgbClr val="A14986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Vocabulary</a:t>
            </a:r>
            <a:endParaRPr lang="en-US" dirty="0"/>
          </a:p>
        </p:txBody>
      </p:sp>
      <p:sp>
        <p:nvSpPr>
          <p:cNvPr id="29" name="Text Placeholder 48">
            <a:extLst>
              <a:ext uri="{FF2B5EF4-FFF2-40B4-BE49-F238E27FC236}">
                <a16:creationId xmlns:a16="http://schemas.microsoft.com/office/drawing/2014/main" id="{EA6CD3E8-8EA8-D643-BBB5-EB619A5655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46920" y="4787720"/>
            <a:ext cx="2159787" cy="106245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words</a:t>
            </a:r>
          </a:p>
        </p:txBody>
      </p:sp>
    </p:spTree>
    <p:extLst>
      <p:ext uri="{BB962C8B-B14F-4D97-AF65-F5344CB8AC3E}">
        <p14:creationId xmlns:p14="http://schemas.microsoft.com/office/powerpoint/2010/main" val="250626874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ev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7">
            <a:extLst>
              <a:ext uri="{FF2B5EF4-FFF2-40B4-BE49-F238E27FC236}">
                <a16:creationId xmlns:a16="http://schemas.microsoft.com/office/drawing/2014/main" id="{D052CD39-86C7-5E45-A279-441BFB974E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5275" y="215154"/>
            <a:ext cx="9282113" cy="375396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Learning Goal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9EBB26-204F-A049-A589-CBB9A02C05F4}"/>
              </a:ext>
            </a:extLst>
          </p:cNvPr>
          <p:cNvSpPr txBox="1"/>
          <p:nvPr userDrawn="1"/>
        </p:nvSpPr>
        <p:spPr>
          <a:xfrm>
            <a:off x="295275" y="590550"/>
            <a:ext cx="3779478" cy="317139"/>
          </a:xfrm>
          <a:prstGeom prst="rect">
            <a:avLst/>
          </a:prstGeom>
          <a:solidFill>
            <a:srgbClr val="23566C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="1" dirty="0">
                <a:solidFill>
                  <a:srgbClr val="B3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Relevance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57D734-81AA-2049-8345-B99B4BA91645}"/>
              </a:ext>
            </a:extLst>
          </p:cNvPr>
          <p:cNvSpPr txBox="1"/>
          <p:nvPr userDrawn="1"/>
        </p:nvSpPr>
        <p:spPr>
          <a:xfrm>
            <a:off x="10042358" y="86627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rtlCol="0" anchor="t" anchorCtr="0">
            <a:normAutofit fontScale="25000" lnSpcReduction="20000"/>
          </a:bodyPr>
          <a:lstStyle/>
          <a:p>
            <a:pPr algn="l"/>
            <a:endParaRPr lang="en-US" sz="4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476A4E78-E152-CE41-A402-F83EB570A4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44135" y="287950"/>
            <a:ext cx="2162572" cy="28842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Check for Understanding</a:t>
            </a:r>
            <a:endParaRPr lang="en-US" dirty="0"/>
          </a:p>
        </p:txBody>
      </p:sp>
      <p:sp>
        <p:nvSpPr>
          <p:cNvPr id="29" name="Text Placeholder 48">
            <a:extLst>
              <a:ext uri="{FF2B5EF4-FFF2-40B4-BE49-F238E27FC236}">
                <a16:creationId xmlns:a16="http://schemas.microsoft.com/office/drawing/2014/main" id="{BB7D38D9-00D0-E94F-A56B-68FEB60A7F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46920" y="572262"/>
            <a:ext cx="2159787" cy="1754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Questions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75A649CF-6F35-6240-8694-7D985FF77D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4135" y="2395402"/>
            <a:ext cx="2162572" cy="288424"/>
          </a:xfrm>
          <a:prstGeom prst="rect">
            <a:avLst/>
          </a:prstGeom>
          <a:solidFill>
            <a:srgbClr val="7030A0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Hints</a:t>
            </a:r>
            <a:endParaRPr lang="en-US" dirty="0"/>
          </a:p>
        </p:txBody>
      </p:sp>
      <p:sp>
        <p:nvSpPr>
          <p:cNvPr id="31" name="Text Placeholder 48">
            <a:extLst>
              <a:ext uri="{FF2B5EF4-FFF2-40B4-BE49-F238E27FC236}">
                <a16:creationId xmlns:a16="http://schemas.microsoft.com/office/drawing/2014/main" id="{73A7D846-854A-F34B-A7E6-331D90F8028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46920" y="2676906"/>
            <a:ext cx="2163007" cy="1754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Tips for them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B421E4A7-84CE-D441-9E4B-33DE3CF3ACE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44135" y="4502854"/>
            <a:ext cx="2162572" cy="288424"/>
          </a:xfrm>
          <a:prstGeom prst="rect">
            <a:avLst/>
          </a:prstGeom>
          <a:solidFill>
            <a:srgbClr val="A14986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Vocabulary</a:t>
            </a:r>
            <a:endParaRPr lang="en-US" dirty="0"/>
          </a:p>
        </p:txBody>
      </p:sp>
      <p:sp>
        <p:nvSpPr>
          <p:cNvPr id="33" name="Text Placeholder 48">
            <a:extLst>
              <a:ext uri="{FF2B5EF4-FFF2-40B4-BE49-F238E27FC236}">
                <a16:creationId xmlns:a16="http://schemas.microsoft.com/office/drawing/2014/main" id="{DC7FFA7A-C37D-F846-868C-88068206D2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46920" y="4787720"/>
            <a:ext cx="2159787" cy="106245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words</a:t>
            </a:r>
          </a:p>
        </p:txBody>
      </p:sp>
    </p:spTree>
    <p:extLst>
      <p:ext uri="{BB962C8B-B14F-4D97-AF65-F5344CB8AC3E}">
        <p14:creationId xmlns:p14="http://schemas.microsoft.com/office/powerpoint/2010/main" val="266911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643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7" r:id="rId1"/>
    <p:sldLayoutId id="2147484228" r:id="rId2"/>
    <p:sldLayoutId id="2147484229" r:id="rId3"/>
    <p:sldLayoutId id="2147484230" r:id="rId4"/>
    <p:sldLayoutId id="2147484222" r:id="rId5"/>
    <p:sldLayoutId id="2147484219" r:id="rId6"/>
    <p:sldLayoutId id="2147484220" r:id="rId7"/>
    <p:sldLayoutId id="2147484221" r:id="rId8"/>
    <p:sldLayoutId id="2147484218" r:id="rId9"/>
    <p:sldLayoutId id="2147484223" r:id="rId10"/>
    <p:sldLayoutId id="2147484231" r:id="rId11"/>
    <p:sldLayoutId id="2147484232" r:id="rId12"/>
    <p:sldLayoutId id="214748423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0"/>
            <a:ext cx="9753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54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C279E8-140E-5D42-B740-F388265667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457200" indent="-457200">
              <a:buFont typeface="Wingdings" charset="2"/>
              <a:buChar char="q"/>
            </a:pPr>
            <a:r>
              <a:rPr lang="en-US" sz="1100" dirty="0">
                <a:latin typeface="OpenDyslexic" charset="0"/>
                <a:ea typeface="OpenDyslexic" charset="0"/>
                <a:cs typeface="OpenDyslexic" charset="0"/>
              </a:rPr>
              <a:t> I know what rocks and minerals are</a:t>
            </a:r>
          </a:p>
          <a:p>
            <a:pPr marL="457200" indent="-457200">
              <a:buFont typeface="Wingdings" charset="2"/>
              <a:buChar char="q"/>
            </a:pPr>
            <a:r>
              <a:rPr lang="en-US" sz="1100" dirty="0">
                <a:latin typeface="OpenDyslexic" charset="0"/>
                <a:ea typeface="OpenDyslexic" charset="0"/>
                <a:cs typeface="OpenDyslexic" charset="0"/>
              </a:rPr>
              <a:t> I know the properties of minerals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73F7B-2F5D-5244-8573-57E7BC972E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644135" y="4202712"/>
            <a:ext cx="2162572" cy="288424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1465F6C-6482-AF46-8692-5F7C16AAF0C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1350" y="302126"/>
            <a:ext cx="2162572" cy="288424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9AB1F6-9CCD-404F-9D6D-D75FC126C1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644135" y="647436"/>
            <a:ext cx="2159787" cy="3505464"/>
          </a:xfrm>
        </p:spPr>
        <p:txBody>
          <a:bodyPr/>
          <a:lstStyle/>
          <a:p>
            <a:r>
              <a:rPr lang="en-AU" altLang="en-US" dirty="0"/>
              <a:t>Magnetism</a:t>
            </a:r>
          </a:p>
          <a:p>
            <a:r>
              <a:rPr lang="en-US" altLang="en-US" dirty="0"/>
              <a:t>Rock</a:t>
            </a:r>
            <a:endParaRPr lang="en-AU" altLang="en-US" dirty="0"/>
          </a:p>
          <a:p>
            <a:r>
              <a:rPr lang="en-US" altLang="en-US" dirty="0"/>
              <a:t>Texture</a:t>
            </a:r>
          </a:p>
          <a:p>
            <a:r>
              <a:rPr lang="en-US" altLang="en-US" dirty="0"/>
              <a:t>Grain</a:t>
            </a:r>
          </a:p>
          <a:p>
            <a:r>
              <a:rPr lang="en-US" altLang="en-US" dirty="0"/>
              <a:t>Minerals</a:t>
            </a:r>
          </a:p>
          <a:p>
            <a:r>
              <a:rPr lang="en-US" altLang="en-US" dirty="0"/>
              <a:t>Colour</a:t>
            </a:r>
            <a:endParaRPr lang="en-AU" altLang="en-US" dirty="0"/>
          </a:p>
          <a:p>
            <a:r>
              <a:rPr lang="en-US" altLang="en-US" dirty="0"/>
              <a:t>Hardness</a:t>
            </a:r>
            <a:endParaRPr lang="en-AU" altLang="en-US" dirty="0"/>
          </a:p>
          <a:p>
            <a:r>
              <a:rPr lang="en-US" altLang="en-US" dirty="0"/>
              <a:t>Density</a:t>
            </a:r>
            <a:endParaRPr lang="en-AU" altLang="en-US" dirty="0"/>
          </a:p>
          <a:p>
            <a:r>
              <a:rPr lang="en-US" altLang="en-US" dirty="0"/>
              <a:t>Lustre</a:t>
            </a:r>
            <a:endParaRPr lang="en-AU" altLang="en-US" dirty="0"/>
          </a:p>
          <a:p>
            <a:r>
              <a:rPr lang="en-AU" altLang="en-US" dirty="0"/>
              <a:t>Streak</a:t>
            </a:r>
          </a:p>
          <a:p>
            <a:r>
              <a:rPr lang="en-AU" altLang="en-US" dirty="0"/>
              <a:t>Cleavage </a:t>
            </a:r>
          </a:p>
          <a:p>
            <a:endParaRPr lang="en-US" alt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6C1141-5744-3749-B624-73BC0F8389F1}"/>
              </a:ext>
            </a:extLst>
          </p:cNvPr>
          <p:cNvSpPr txBox="1"/>
          <p:nvPr/>
        </p:nvSpPr>
        <p:spPr>
          <a:xfrm>
            <a:off x="9641350" y="4491136"/>
            <a:ext cx="2162572" cy="1325464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Why are we learning to identify minerals?</a:t>
            </a:r>
          </a:p>
          <a:p>
            <a:r>
              <a:rPr lang="en-US" sz="1200" dirty="0"/>
              <a:t>Identification means we can decide which substance is best suited to a particular task</a:t>
            </a:r>
            <a:endParaRPr lang="en-US" sz="12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l"/>
            <a:endParaRPr lang="en-US" sz="12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0B55B1-12F8-EF4A-A343-10098DE12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31" y="1041400"/>
            <a:ext cx="8456679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32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C279E8-140E-5D42-B740-F388265667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73F7B-2F5D-5244-8573-57E7BC972E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644135" y="4202712"/>
            <a:ext cx="2162572" cy="288424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1465F6C-6482-AF46-8692-5F7C16AAF0C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1350" y="302126"/>
            <a:ext cx="2162572" cy="288424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9AB1F6-9CCD-404F-9D6D-D75FC126C1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644135" y="647436"/>
            <a:ext cx="2159787" cy="3505464"/>
          </a:xfrm>
        </p:spPr>
        <p:txBody>
          <a:bodyPr/>
          <a:lstStyle/>
          <a:p>
            <a:r>
              <a:rPr lang="en-AU" altLang="en-US" dirty="0"/>
              <a:t>Magnetism</a:t>
            </a:r>
          </a:p>
          <a:p>
            <a:r>
              <a:rPr lang="en-US" altLang="en-US" dirty="0"/>
              <a:t>Rock</a:t>
            </a:r>
            <a:endParaRPr lang="en-AU" altLang="en-US" dirty="0"/>
          </a:p>
          <a:p>
            <a:r>
              <a:rPr lang="en-US" altLang="en-US" dirty="0"/>
              <a:t>Texture</a:t>
            </a:r>
          </a:p>
          <a:p>
            <a:r>
              <a:rPr lang="en-US" altLang="en-US" dirty="0"/>
              <a:t>Grain</a:t>
            </a:r>
          </a:p>
          <a:p>
            <a:r>
              <a:rPr lang="en-US" altLang="en-US" dirty="0"/>
              <a:t>Minerals</a:t>
            </a:r>
          </a:p>
          <a:p>
            <a:r>
              <a:rPr lang="en-US" altLang="en-US" dirty="0"/>
              <a:t>Colour</a:t>
            </a:r>
            <a:endParaRPr lang="en-AU" altLang="en-US" dirty="0"/>
          </a:p>
          <a:p>
            <a:r>
              <a:rPr lang="en-US" altLang="en-US" dirty="0"/>
              <a:t>Hardness</a:t>
            </a:r>
            <a:endParaRPr lang="en-AU" altLang="en-US" dirty="0"/>
          </a:p>
          <a:p>
            <a:r>
              <a:rPr lang="en-US" altLang="en-US" dirty="0"/>
              <a:t>Density</a:t>
            </a:r>
            <a:endParaRPr lang="en-AU" altLang="en-US" dirty="0"/>
          </a:p>
          <a:p>
            <a:r>
              <a:rPr lang="en-US" altLang="en-US" dirty="0"/>
              <a:t>Lustre</a:t>
            </a:r>
            <a:endParaRPr lang="en-AU" altLang="en-US" dirty="0"/>
          </a:p>
          <a:p>
            <a:r>
              <a:rPr lang="en-AU" altLang="en-US" dirty="0"/>
              <a:t>Streak</a:t>
            </a:r>
          </a:p>
          <a:p>
            <a:r>
              <a:rPr lang="en-AU" altLang="en-US" dirty="0"/>
              <a:t>Cleavage </a:t>
            </a:r>
          </a:p>
          <a:p>
            <a:endParaRPr lang="en-US" alt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6C1141-5744-3749-B624-73BC0F8389F1}"/>
              </a:ext>
            </a:extLst>
          </p:cNvPr>
          <p:cNvSpPr txBox="1"/>
          <p:nvPr/>
        </p:nvSpPr>
        <p:spPr>
          <a:xfrm>
            <a:off x="9641350" y="4491136"/>
            <a:ext cx="2162572" cy="1325464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Why are we learning to identify minerals?</a:t>
            </a:r>
          </a:p>
          <a:p>
            <a:r>
              <a:rPr lang="en-US" sz="1200" dirty="0"/>
              <a:t>Identification means we can decide which substance is best suited to a particular task</a:t>
            </a:r>
            <a:endParaRPr lang="en-US" sz="12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l"/>
            <a:endParaRPr lang="en-US" sz="12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0B55B1-12F8-EF4A-A343-10098DE12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888" y="1041400"/>
            <a:ext cx="7772764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11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C279E8-140E-5D42-B740-F388265667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73F7B-2F5D-5244-8573-57E7BC972E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644135" y="4202712"/>
            <a:ext cx="2162572" cy="288424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1465F6C-6482-AF46-8692-5F7C16AAF0C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1350" y="302126"/>
            <a:ext cx="2162572" cy="288424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9AB1F6-9CCD-404F-9D6D-D75FC126C1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644135" y="647436"/>
            <a:ext cx="2159787" cy="3505464"/>
          </a:xfrm>
        </p:spPr>
        <p:txBody>
          <a:bodyPr/>
          <a:lstStyle/>
          <a:p>
            <a:r>
              <a:rPr lang="en-AU" altLang="en-US" dirty="0"/>
              <a:t>Magnetism</a:t>
            </a:r>
          </a:p>
          <a:p>
            <a:r>
              <a:rPr lang="en-US" altLang="en-US" dirty="0"/>
              <a:t>Rock</a:t>
            </a:r>
            <a:endParaRPr lang="en-AU" altLang="en-US" dirty="0"/>
          </a:p>
          <a:p>
            <a:r>
              <a:rPr lang="en-US" altLang="en-US" dirty="0"/>
              <a:t>Texture</a:t>
            </a:r>
          </a:p>
          <a:p>
            <a:r>
              <a:rPr lang="en-US" altLang="en-US" dirty="0"/>
              <a:t>Grain</a:t>
            </a:r>
          </a:p>
          <a:p>
            <a:r>
              <a:rPr lang="en-US" altLang="en-US" dirty="0"/>
              <a:t>Minerals</a:t>
            </a:r>
          </a:p>
          <a:p>
            <a:r>
              <a:rPr lang="en-US" altLang="en-US" dirty="0"/>
              <a:t>Colour</a:t>
            </a:r>
            <a:endParaRPr lang="en-AU" altLang="en-US" dirty="0"/>
          </a:p>
          <a:p>
            <a:r>
              <a:rPr lang="en-US" altLang="en-US" dirty="0"/>
              <a:t>Hardness</a:t>
            </a:r>
            <a:endParaRPr lang="en-AU" altLang="en-US" dirty="0"/>
          </a:p>
          <a:p>
            <a:r>
              <a:rPr lang="en-US" altLang="en-US" dirty="0"/>
              <a:t>Density</a:t>
            </a:r>
            <a:endParaRPr lang="en-AU" altLang="en-US" dirty="0"/>
          </a:p>
          <a:p>
            <a:r>
              <a:rPr lang="en-US" altLang="en-US" dirty="0"/>
              <a:t>Lustre</a:t>
            </a:r>
            <a:endParaRPr lang="en-AU" altLang="en-US" dirty="0"/>
          </a:p>
          <a:p>
            <a:r>
              <a:rPr lang="en-AU" altLang="en-US" dirty="0"/>
              <a:t>Streak</a:t>
            </a:r>
          </a:p>
          <a:p>
            <a:r>
              <a:rPr lang="en-AU" altLang="en-US" dirty="0"/>
              <a:t>Cleavage </a:t>
            </a:r>
          </a:p>
          <a:p>
            <a:endParaRPr lang="en-US" alt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6C1141-5744-3749-B624-73BC0F8389F1}"/>
              </a:ext>
            </a:extLst>
          </p:cNvPr>
          <p:cNvSpPr txBox="1"/>
          <p:nvPr/>
        </p:nvSpPr>
        <p:spPr>
          <a:xfrm>
            <a:off x="9641350" y="4491136"/>
            <a:ext cx="2162572" cy="1325464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Why are we learning to identify minerals?</a:t>
            </a:r>
          </a:p>
          <a:p>
            <a:r>
              <a:rPr lang="en-US" sz="1200" dirty="0"/>
              <a:t>Identification means we can decide which substance is best suited to a particular task</a:t>
            </a:r>
            <a:endParaRPr lang="en-US" sz="12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l"/>
            <a:endParaRPr lang="en-US" sz="12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BDA180-55A7-3E45-8BAF-ECB2032FCE05}"/>
              </a:ext>
            </a:extLst>
          </p:cNvPr>
          <p:cNvSpPr txBox="1"/>
          <p:nvPr/>
        </p:nvSpPr>
        <p:spPr>
          <a:xfrm>
            <a:off x="685800" y="1422400"/>
            <a:ext cx="7302500" cy="41275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r>
              <a:rPr lang="en-US" sz="4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Minerals Review</a:t>
            </a:r>
          </a:p>
          <a:p>
            <a:pPr algn="l"/>
            <a:endParaRPr lang="en-US" sz="4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571500" indent="-5715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3600" dirty="0">
                <a:solidFill>
                  <a:srgbClr val="0070C0"/>
                </a:solidFill>
              </a:rPr>
              <a:t>All minerals must:</a:t>
            </a:r>
          </a:p>
          <a:p>
            <a:pPr marL="1028700" lvl="1" indent="-5715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rgbClr val="0070C0"/>
                </a:solidFill>
              </a:rPr>
              <a:t>Occur naturally in nature</a:t>
            </a:r>
          </a:p>
          <a:p>
            <a:pPr marL="1028700" lvl="1" indent="-5715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rgbClr val="0070C0"/>
                </a:solidFill>
              </a:rPr>
              <a:t>Inorganic solid</a:t>
            </a:r>
          </a:p>
          <a:p>
            <a:pPr marL="1028700" lvl="1" indent="-5715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rgbClr val="0070C0"/>
                </a:solidFill>
              </a:rPr>
              <a:t>Crystal structure</a:t>
            </a:r>
          </a:p>
          <a:p>
            <a:pPr marL="1028700" lvl="1" indent="-5715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rgbClr val="0070C0"/>
                </a:solidFill>
              </a:rPr>
              <a:t>Definite chemical composition</a:t>
            </a:r>
          </a:p>
          <a:p>
            <a:pPr algn="l"/>
            <a:endParaRPr lang="en-US" sz="4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09682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C279E8-140E-5D42-B740-F388265667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73F7B-2F5D-5244-8573-57E7BC972E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644135" y="4202712"/>
            <a:ext cx="2162572" cy="288424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1465F6C-6482-AF46-8692-5F7C16AAF0C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1350" y="302126"/>
            <a:ext cx="2162572" cy="288424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9AB1F6-9CCD-404F-9D6D-D75FC126C1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644135" y="647436"/>
            <a:ext cx="2159787" cy="3505464"/>
          </a:xfrm>
        </p:spPr>
        <p:txBody>
          <a:bodyPr/>
          <a:lstStyle/>
          <a:p>
            <a:r>
              <a:rPr lang="en-AU" altLang="en-US" dirty="0"/>
              <a:t>Magnetism</a:t>
            </a:r>
          </a:p>
          <a:p>
            <a:r>
              <a:rPr lang="en-US" altLang="en-US" dirty="0"/>
              <a:t>Rock</a:t>
            </a:r>
            <a:endParaRPr lang="en-AU" altLang="en-US" dirty="0"/>
          </a:p>
          <a:p>
            <a:r>
              <a:rPr lang="en-US" altLang="en-US" dirty="0"/>
              <a:t>Texture</a:t>
            </a:r>
          </a:p>
          <a:p>
            <a:r>
              <a:rPr lang="en-US" altLang="en-US" dirty="0"/>
              <a:t>Grain</a:t>
            </a:r>
          </a:p>
          <a:p>
            <a:r>
              <a:rPr lang="en-US" altLang="en-US" dirty="0"/>
              <a:t>Minerals</a:t>
            </a:r>
          </a:p>
          <a:p>
            <a:r>
              <a:rPr lang="en-US" altLang="en-US" dirty="0"/>
              <a:t>Colour</a:t>
            </a:r>
            <a:endParaRPr lang="en-AU" altLang="en-US" dirty="0"/>
          </a:p>
          <a:p>
            <a:r>
              <a:rPr lang="en-US" altLang="en-US" dirty="0"/>
              <a:t>Hardness</a:t>
            </a:r>
            <a:endParaRPr lang="en-AU" altLang="en-US" dirty="0"/>
          </a:p>
          <a:p>
            <a:r>
              <a:rPr lang="en-US" altLang="en-US" dirty="0"/>
              <a:t>Density</a:t>
            </a:r>
            <a:endParaRPr lang="en-AU" altLang="en-US" dirty="0"/>
          </a:p>
          <a:p>
            <a:r>
              <a:rPr lang="en-US" altLang="en-US" dirty="0"/>
              <a:t>Lustre</a:t>
            </a:r>
            <a:endParaRPr lang="en-AU" altLang="en-US" dirty="0"/>
          </a:p>
          <a:p>
            <a:r>
              <a:rPr lang="en-AU" altLang="en-US" dirty="0"/>
              <a:t>Streak</a:t>
            </a:r>
          </a:p>
          <a:p>
            <a:r>
              <a:rPr lang="en-AU" altLang="en-US" dirty="0"/>
              <a:t>Cleavage </a:t>
            </a:r>
          </a:p>
          <a:p>
            <a:endParaRPr lang="en-US" alt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6C1141-5744-3749-B624-73BC0F8389F1}"/>
              </a:ext>
            </a:extLst>
          </p:cNvPr>
          <p:cNvSpPr txBox="1"/>
          <p:nvPr/>
        </p:nvSpPr>
        <p:spPr>
          <a:xfrm>
            <a:off x="9641350" y="4491136"/>
            <a:ext cx="2162572" cy="1325464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Why are we learning to identify minerals?</a:t>
            </a:r>
          </a:p>
          <a:p>
            <a:r>
              <a:rPr lang="en-US" sz="1200" dirty="0"/>
              <a:t>Identification means we can decide which substance is best suited to a particular task</a:t>
            </a:r>
            <a:endParaRPr lang="en-US" sz="12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l"/>
            <a:endParaRPr lang="en-US" sz="12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BDA180-55A7-3E45-8BAF-ECB2032FCE05}"/>
              </a:ext>
            </a:extLst>
          </p:cNvPr>
          <p:cNvSpPr txBox="1"/>
          <p:nvPr/>
        </p:nvSpPr>
        <p:spPr>
          <a:xfrm>
            <a:off x="1003300" y="1422400"/>
            <a:ext cx="7302500" cy="41275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r>
              <a:rPr lang="en-US" sz="4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Lesson Break</a:t>
            </a:r>
          </a:p>
          <a:p>
            <a:pPr algn="l"/>
            <a:endParaRPr lang="en-US" sz="4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l"/>
            <a:r>
              <a:rPr lang="en-US" sz="4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Layers of the Earth activity</a:t>
            </a:r>
          </a:p>
          <a:p>
            <a:pPr algn="l"/>
            <a:endParaRPr lang="en-US" sz="4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l"/>
            <a:endParaRPr lang="en-US" sz="4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45896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C279E8-140E-5D42-B740-F388265667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73F7B-2F5D-5244-8573-57E7BC972E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644135" y="4202712"/>
            <a:ext cx="2162572" cy="288424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1465F6C-6482-AF46-8692-5F7C16AAF0C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1350" y="302126"/>
            <a:ext cx="2162572" cy="288424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9AB1F6-9CCD-404F-9D6D-D75FC126C1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644135" y="647436"/>
            <a:ext cx="2159787" cy="3505464"/>
          </a:xfrm>
        </p:spPr>
        <p:txBody>
          <a:bodyPr/>
          <a:lstStyle/>
          <a:p>
            <a:r>
              <a:rPr lang="en-AU" altLang="en-US" dirty="0"/>
              <a:t>Magnetism</a:t>
            </a:r>
          </a:p>
          <a:p>
            <a:r>
              <a:rPr lang="en-US" altLang="en-US" dirty="0"/>
              <a:t>Rock</a:t>
            </a:r>
            <a:endParaRPr lang="en-AU" altLang="en-US" dirty="0"/>
          </a:p>
          <a:p>
            <a:r>
              <a:rPr lang="en-US" altLang="en-US" dirty="0"/>
              <a:t>Texture</a:t>
            </a:r>
          </a:p>
          <a:p>
            <a:r>
              <a:rPr lang="en-US" altLang="en-US" dirty="0"/>
              <a:t>Grain</a:t>
            </a:r>
          </a:p>
          <a:p>
            <a:r>
              <a:rPr lang="en-US" altLang="en-US" dirty="0"/>
              <a:t>Minerals</a:t>
            </a:r>
          </a:p>
          <a:p>
            <a:r>
              <a:rPr lang="en-US" altLang="en-US" dirty="0"/>
              <a:t>Colour</a:t>
            </a:r>
            <a:endParaRPr lang="en-AU" altLang="en-US" dirty="0"/>
          </a:p>
          <a:p>
            <a:r>
              <a:rPr lang="en-US" altLang="en-US" dirty="0"/>
              <a:t>Hardness</a:t>
            </a:r>
            <a:endParaRPr lang="en-AU" altLang="en-US" dirty="0"/>
          </a:p>
          <a:p>
            <a:r>
              <a:rPr lang="en-US" altLang="en-US" dirty="0"/>
              <a:t>Density</a:t>
            </a:r>
            <a:endParaRPr lang="en-AU" altLang="en-US" dirty="0"/>
          </a:p>
          <a:p>
            <a:r>
              <a:rPr lang="en-US" altLang="en-US" dirty="0"/>
              <a:t>Lustre</a:t>
            </a:r>
            <a:endParaRPr lang="en-AU" altLang="en-US" dirty="0"/>
          </a:p>
          <a:p>
            <a:r>
              <a:rPr lang="en-AU" altLang="en-US" dirty="0"/>
              <a:t>Streak</a:t>
            </a:r>
          </a:p>
          <a:p>
            <a:r>
              <a:rPr lang="en-AU" altLang="en-US" dirty="0"/>
              <a:t>Cleavage </a:t>
            </a:r>
          </a:p>
          <a:p>
            <a:endParaRPr lang="en-US" alt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6C1141-5744-3749-B624-73BC0F8389F1}"/>
              </a:ext>
            </a:extLst>
          </p:cNvPr>
          <p:cNvSpPr txBox="1"/>
          <p:nvPr/>
        </p:nvSpPr>
        <p:spPr>
          <a:xfrm>
            <a:off x="9641350" y="4491136"/>
            <a:ext cx="2162572" cy="1325464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Why are we learning to identify minerals?</a:t>
            </a:r>
          </a:p>
          <a:p>
            <a:r>
              <a:rPr lang="en-US" sz="1200" dirty="0"/>
              <a:t>Identification means we can decide which substance is best suited to a particular task</a:t>
            </a:r>
            <a:endParaRPr lang="en-US" sz="12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l"/>
            <a:endParaRPr lang="en-US" sz="12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BDA180-55A7-3E45-8BAF-ECB2032FCE05}"/>
              </a:ext>
            </a:extLst>
          </p:cNvPr>
          <p:cNvSpPr txBox="1"/>
          <p:nvPr/>
        </p:nvSpPr>
        <p:spPr>
          <a:xfrm>
            <a:off x="685800" y="1422400"/>
            <a:ext cx="7302500" cy="41275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r>
              <a:rPr lang="en-US" altLang="en-US" sz="4000" b="1" dirty="0">
                <a:solidFill>
                  <a:srgbClr val="0070C0"/>
                </a:solidFill>
              </a:rPr>
              <a:t>Properties of Minerals</a:t>
            </a:r>
          </a:p>
          <a:p>
            <a:endParaRPr lang="en-US" sz="4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l"/>
            <a:endParaRPr lang="en-US" sz="4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F50A5F-0F5D-BE4B-95ED-00FA304A2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2094512"/>
            <a:ext cx="79502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231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C279E8-140E-5D42-B740-F388265667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73F7B-2F5D-5244-8573-57E7BC972E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644135" y="4202712"/>
            <a:ext cx="2162572" cy="288424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1465F6C-6482-AF46-8692-5F7C16AAF0C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1350" y="302126"/>
            <a:ext cx="2162572" cy="288424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9AB1F6-9CCD-404F-9D6D-D75FC126C1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644135" y="647436"/>
            <a:ext cx="2159787" cy="3505464"/>
          </a:xfrm>
        </p:spPr>
        <p:txBody>
          <a:bodyPr/>
          <a:lstStyle/>
          <a:p>
            <a:r>
              <a:rPr lang="en-AU" altLang="en-US" dirty="0"/>
              <a:t>Magnetism</a:t>
            </a:r>
          </a:p>
          <a:p>
            <a:r>
              <a:rPr lang="en-US" altLang="en-US" dirty="0"/>
              <a:t>Rock</a:t>
            </a:r>
            <a:endParaRPr lang="en-AU" altLang="en-US" dirty="0"/>
          </a:p>
          <a:p>
            <a:r>
              <a:rPr lang="en-US" altLang="en-US" dirty="0"/>
              <a:t>Texture</a:t>
            </a:r>
          </a:p>
          <a:p>
            <a:r>
              <a:rPr lang="en-US" altLang="en-US" dirty="0"/>
              <a:t>Grain</a:t>
            </a:r>
          </a:p>
          <a:p>
            <a:r>
              <a:rPr lang="en-US" altLang="en-US" dirty="0"/>
              <a:t>Minerals</a:t>
            </a:r>
          </a:p>
          <a:p>
            <a:r>
              <a:rPr lang="en-US" altLang="en-US" dirty="0"/>
              <a:t>Colour</a:t>
            </a:r>
            <a:endParaRPr lang="en-AU" altLang="en-US" dirty="0"/>
          </a:p>
          <a:p>
            <a:r>
              <a:rPr lang="en-US" altLang="en-US" dirty="0"/>
              <a:t>Hardness</a:t>
            </a:r>
            <a:endParaRPr lang="en-AU" altLang="en-US" dirty="0"/>
          </a:p>
          <a:p>
            <a:r>
              <a:rPr lang="en-US" altLang="en-US" dirty="0"/>
              <a:t>Density</a:t>
            </a:r>
            <a:endParaRPr lang="en-AU" altLang="en-US" dirty="0"/>
          </a:p>
          <a:p>
            <a:r>
              <a:rPr lang="en-US" altLang="en-US" dirty="0"/>
              <a:t>Lustre</a:t>
            </a:r>
            <a:endParaRPr lang="en-AU" altLang="en-US" dirty="0"/>
          </a:p>
          <a:p>
            <a:r>
              <a:rPr lang="en-AU" altLang="en-US" dirty="0"/>
              <a:t>Streak</a:t>
            </a:r>
          </a:p>
          <a:p>
            <a:r>
              <a:rPr lang="en-AU" altLang="en-US" dirty="0"/>
              <a:t>Cleavage </a:t>
            </a:r>
          </a:p>
          <a:p>
            <a:endParaRPr lang="en-US" alt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6C1141-5744-3749-B624-73BC0F8389F1}"/>
              </a:ext>
            </a:extLst>
          </p:cNvPr>
          <p:cNvSpPr txBox="1"/>
          <p:nvPr/>
        </p:nvSpPr>
        <p:spPr>
          <a:xfrm>
            <a:off x="9641350" y="4491136"/>
            <a:ext cx="2162572" cy="1325464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Why are we learning to identify minerals?</a:t>
            </a:r>
          </a:p>
          <a:p>
            <a:r>
              <a:rPr lang="en-US" sz="1200" dirty="0"/>
              <a:t>Identification means we can decide which substance is best suited to a particular task</a:t>
            </a:r>
            <a:endParaRPr lang="en-US" sz="12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l"/>
            <a:endParaRPr lang="en-US" sz="12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BDA180-55A7-3E45-8BAF-ECB2032FCE05}"/>
              </a:ext>
            </a:extLst>
          </p:cNvPr>
          <p:cNvSpPr txBox="1"/>
          <p:nvPr/>
        </p:nvSpPr>
        <p:spPr>
          <a:xfrm>
            <a:off x="685800" y="1422400"/>
            <a:ext cx="7302500" cy="41275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r>
              <a:rPr lang="en-US" altLang="en-US" sz="4000" b="1" dirty="0"/>
              <a:t>Properties of Minerals</a:t>
            </a:r>
          </a:p>
          <a:p>
            <a:endParaRPr lang="en-US" sz="4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l"/>
            <a:endParaRPr lang="en-US" sz="4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F50A5F-0F5D-BE4B-95ED-00FA304A2D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35"/>
          <a:stretch/>
        </p:blipFill>
        <p:spPr>
          <a:xfrm>
            <a:off x="557555" y="2209800"/>
            <a:ext cx="7927291" cy="410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183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C279E8-140E-5D42-B740-F388265667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73F7B-2F5D-5244-8573-57E7BC972E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644135" y="4202712"/>
            <a:ext cx="2162572" cy="288424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1465F6C-6482-AF46-8692-5F7C16AAF0C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1350" y="302126"/>
            <a:ext cx="2162572" cy="288424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9AB1F6-9CCD-404F-9D6D-D75FC126C1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644135" y="647436"/>
            <a:ext cx="2159787" cy="3505464"/>
          </a:xfrm>
        </p:spPr>
        <p:txBody>
          <a:bodyPr/>
          <a:lstStyle/>
          <a:p>
            <a:r>
              <a:rPr lang="en-AU" altLang="en-US" dirty="0"/>
              <a:t>Magnetism</a:t>
            </a:r>
          </a:p>
          <a:p>
            <a:r>
              <a:rPr lang="en-US" altLang="en-US" dirty="0"/>
              <a:t>Rock</a:t>
            </a:r>
            <a:endParaRPr lang="en-AU" altLang="en-US" dirty="0"/>
          </a:p>
          <a:p>
            <a:r>
              <a:rPr lang="en-US" altLang="en-US" dirty="0"/>
              <a:t>Texture</a:t>
            </a:r>
          </a:p>
          <a:p>
            <a:r>
              <a:rPr lang="en-US" altLang="en-US" dirty="0"/>
              <a:t>Grain</a:t>
            </a:r>
          </a:p>
          <a:p>
            <a:r>
              <a:rPr lang="en-US" altLang="en-US" dirty="0"/>
              <a:t>Minerals</a:t>
            </a:r>
          </a:p>
          <a:p>
            <a:r>
              <a:rPr lang="en-US" altLang="en-US" dirty="0"/>
              <a:t>Colour</a:t>
            </a:r>
            <a:endParaRPr lang="en-AU" altLang="en-US" dirty="0"/>
          </a:p>
          <a:p>
            <a:r>
              <a:rPr lang="en-US" altLang="en-US" dirty="0"/>
              <a:t>Hardness</a:t>
            </a:r>
            <a:endParaRPr lang="en-AU" altLang="en-US" dirty="0"/>
          </a:p>
          <a:p>
            <a:r>
              <a:rPr lang="en-US" altLang="en-US" dirty="0"/>
              <a:t>Density</a:t>
            </a:r>
            <a:endParaRPr lang="en-AU" altLang="en-US" dirty="0"/>
          </a:p>
          <a:p>
            <a:r>
              <a:rPr lang="en-US" altLang="en-US" dirty="0"/>
              <a:t>Lustre</a:t>
            </a:r>
            <a:endParaRPr lang="en-AU" altLang="en-US" dirty="0"/>
          </a:p>
          <a:p>
            <a:r>
              <a:rPr lang="en-AU" altLang="en-US" dirty="0"/>
              <a:t>Streak</a:t>
            </a:r>
          </a:p>
          <a:p>
            <a:r>
              <a:rPr lang="en-AU" altLang="en-US" dirty="0"/>
              <a:t>Cleavage </a:t>
            </a:r>
          </a:p>
          <a:p>
            <a:endParaRPr lang="en-US" alt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6C1141-5744-3749-B624-73BC0F8389F1}"/>
              </a:ext>
            </a:extLst>
          </p:cNvPr>
          <p:cNvSpPr txBox="1"/>
          <p:nvPr/>
        </p:nvSpPr>
        <p:spPr>
          <a:xfrm>
            <a:off x="9641350" y="4491136"/>
            <a:ext cx="2162572" cy="1325464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Why are we learning to identify minerals?</a:t>
            </a:r>
          </a:p>
          <a:p>
            <a:r>
              <a:rPr lang="en-US" sz="1200" dirty="0"/>
              <a:t>Identification means we can decide which substance is best suited to a particular task</a:t>
            </a:r>
            <a:endParaRPr lang="en-US" sz="12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l"/>
            <a:endParaRPr lang="en-US" sz="12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BDA180-55A7-3E45-8BAF-ECB2032FCE05}"/>
              </a:ext>
            </a:extLst>
          </p:cNvPr>
          <p:cNvSpPr txBox="1"/>
          <p:nvPr/>
        </p:nvSpPr>
        <p:spPr>
          <a:xfrm>
            <a:off x="685800" y="1422400"/>
            <a:ext cx="7302500" cy="41275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r>
              <a:rPr lang="en-US" altLang="en-US" sz="4000" b="1" dirty="0"/>
              <a:t>Properties of Minerals</a:t>
            </a:r>
          </a:p>
          <a:p>
            <a:endParaRPr lang="en-US" sz="4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l"/>
            <a:endParaRPr lang="en-US" sz="4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F50A5F-0F5D-BE4B-95ED-00FA304A2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051" y="2094512"/>
            <a:ext cx="7424297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7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C279E8-140E-5D42-B740-F388265667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73F7B-2F5D-5244-8573-57E7BC972E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644135" y="4202712"/>
            <a:ext cx="2162572" cy="288424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1465F6C-6482-AF46-8692-5F7C16AAF0C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1350" y="302126"/>
            <a:ext cx="2162572" cy="288424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9AB1F6-9CCD-404F-9D6D-D75FC126C1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644135" y="647436"/>
            <a:ext cx="2159787" cy="3505464"/>
          </a:xfrm>
        </p:spPr>
        <p:txBody>
          <a:bodyPr/>
          <a:lstStyle/>
          <a:p>
            <a:r>
              <a:rPr lang="en-AU" altLang="en-US" dirty="0"/>
              <a:t>Magnetism</a:t>
            </a:r>
          </a:p>
          <a:p>
            <a:r>
              <a:rPr lang="en-US" altLang="en-US" dirty="0"/>
              <a:t>Rock</a:t>
            </a:r>
            <a:endParaRPr lang="en-AU" altLang="en-US" dirty="0"/>
          </a:p>
          <a:p>
            <a:r>
              <a:rPr lang="en-US" altLang="en-US" dirty="0"/>
              <a:t>Texture</a:t>
            </a:r>
          </a:p>
          <a:p>
            <a:r>
              <a:rPr lang="en-US" altLang="en-US" dirty="0"/>
              <a:t>Grain</a:t>
            </a:r>
          </a:p>
          <a:p>
            <a:r>
              <a:rPr lang="en-US" altLang="en-US" dirty="0"/>
              <a:t>Minerals</a:t>
            </a:r>
          </a:p>
          <a:p>
            <a:r>
              <a:rPr lang="en-US" altLang="en-US" dirty="0"/>
              <a:t>Colour</a:t>
            </a:r>
            <a:endParaRPr lang="en-AU" altLang="en-US" dirty="0"/>
          </a:p>
          <a:p>
            <a:r>
              <a:rPr lang="en-US" altLang="en-US" dirty="0"/>
              <a:t>Hardness</a:t>
            </a:r>
            <a:endParaRPr lang="en-AU" altLang="en-US" dirty="0"/>
          </a:p>
          <a:p>
            <a:r>
              <a:rPr lang="en-US" altLang="en-US" dirty="0"/>
              <a:t>Density</a:t>
            </a:r>
            <a:endParaRPr lang="en-AU" altLang="en-US" dirty="0"/>
          </a:p>
          <a:p>
            <a:r>
              <a:rPr lang="en-US" altLang="en-US" dirty="0"/>
              <a:t>Lustre</a:t>
            </a:r>
            <a:endParaRPr lang="en-AU" altLang="en-US" dirty="0"/>
          </a:p>
          <a:p>
            <a:r>
              <a:rPr lang="en-AU" altLang="en-US" dirty="0"/>
              <a:t>Streak</a:t>
            </a:r>
          </a:p>
          <a:p>
            <a:r>
              <a:rPr lang="en-AU" altLang="en-US" dirty="0"/>
              <a:t>Cleavage </a:t>
            </a:r>
          </a:p>
          <a:p>
            <a:endParaRPr lang="en-US" alt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6C1141-5744-3749-B624-73BC0F8389F1}"/>
              </a:ext>
            </a:extLst>
          </p:cNvPr>
          <p:cNvSpPr txBox="1"/>
          <p:nvPr/>
        </p:nvSpPr>
        <p:spPr>
          <a:xfrm>
            <a:off x="9641350" y="4491136"/>
            <a:ext cx="2162572" cy="1325464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Why are we learning to identify minerals?</a:t>
            </a:r>
          </a:p>
          <a:p>
            <a:r>
              <a:rPr lang="en-US" sz="1200" dirty="0"/>
              <a:t>Identification means we can decide which substance is best suited to a particular task</a:t>
            </a:r>
            <a:endParaRPr lang="en-US" sz="12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l"/>
            <a:endParaRPr lang="en-US" sz="12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BDA180-55A7-3E45-8BAF-ECB2032FCE05}"/>
              </a:ext>
            </a:extLst>
          </p:cNvPr>
          <p:cNvSpPr txBox="1"/>
          <p:nvPr/>
        </p:nvSpPr>
        <p:spPr>
          <a:xfrm>
            <a:off x="685800" y="1422400"/>
            <a:ext cx="7302500" cy="41275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r>
              <a:rPr lang="en-US" altLang="en-US" sz="4000" b="1" dirty="0"/>
              <a:t>Properties of Minerals</a:t>
            </a:r>
          </a:p>
          <a:p>
            <a:endParaRPr lang="en-US" sz="4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l"/>
            <a:endParaRPr lang="en-US" sz="4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F50A5F-0F5D-BE4B-95ED-00FA304A2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2197829"/>
            <a:ext cx="7950200" cy="400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21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C279E8-140E-5D42-B740-F388265667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73F7B-2F5D-5244-8573-57E7BC972E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644135" y="4202712"/>
            <a:ext cx="2162572" cy="288424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1465F6C-6482-AF46-8692-5F7C16AAF0C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1350" y="302126"/>
            <a:ext cx="2162572" cy="288424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9AB1F6-9CCD-404F-9D6D-D75FC126C1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644135" y="647436"/>
            <a:ext cx="2159787" cy="3505464"/>
          </a:xfrm>
        </p:spPr>
        <p:txBody>
          <a:bodyPr/>
          <a:lstStyle/>
          <a:p>
            <a:r>
              <a:rPr lang="en-AU" altLang="en-US" dirty="0"/>
              <a:t>Magnetism</a:t>
            </a:r>
          </a:p>
          <a:p>
            <a:r>
              <a:rPr lang="en-US" altLang="en-US" dirty="0"/>
              <a:t>Rock</a:t>
            </a:r>
            <a:endParaRPr lang="en-AU" altLang="en-US" dirty="0"/>
          </a:p>
          <a:p>
            <a:r>
              <a:rPr lang="en-US" altLang="en-US" dirty="0"/>
              <a:t>Texture</a:t>
            </a:r>
          </a:p>
          <a:p>
            <a:r>
              <a:rPr lang="en-US" altLang="en-US" dirty="0"/>
              <a:t>Grain</a:t>
            </a:r>
          </a:p>
          <a:p>
            <a:r>
              <a:rPr lang="en-US" altLang="en-US" dirty="0"/>
              <a:t>Minerals</a:t>
            </a:r>
          </a:p>
          <a:p>
            <a:r>
              <a:rPr lang="en-US" altLang="en-US" dirty="0"/>
              <a:t>Colour</a:t>
            </a:r>
            <a:endParaRPr lang="en-AU" altLang="en-US" dirty="0"/>
          </a:p>
          <a:p>
            <a:r>
              <a:rPr lang="en-US" altLang="en-US" dirty="0"/>
              <a:t>Hardness</a:t>
            </a:r>
            <a:endParaRPr lang="en-AU" altLang="en-US" dirty="0"/>
          </a:p>
          <a:p>
            <a:r>
              <a:rPr lang="en-US" altLang="en-US" dirty="0"/>
              <a:t>Density</a:t>
            </a:r>
            <a:endParaRPr lang="en-AU" altLang="en-US" dirty="0"/>
          </a:p>
          <a:p>
            <a:r>
              <a:rPr lang="en-US" altLang="en-US" dirty="0"/>
              <a:t>Lustre</a:t>
            </a:r>
            <a:endParaRPr lang="en-AU" altLang="en-US" dirty="0"/>
          </a:p>
          <a:p>
            <a:r>
              <a:rPr lang="en-AU" altLang="en-US" dirty="0"/>
              <a:t>Streak</a:t>
            </a:r>
          </a:p>
          <a:p>
            <a:r>
              <a:rPr lang="en-AU" altLang="en-US" dirty="0"/>
              <a:t>Cleavage </a:t>
            </a:r>
          </a:p>
          <a:p>
            <a:endParaRPr lang="en-US" alt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6C1141-5744-3749-B624-73BC0F8389F1}"/>
              </a:ext>
            </a:extLst>
          </p:cNvPr>
          <p:cNvSpPr txBox="1"/>
          <p:nvPr/>
        </p:nvSpPr>
        <p:spPr>
          <a:xfrm>
            <a:off x="9641350" y="4491136"/>
            <a:ext cx="2162572" cy="1325464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Why are we learning to identify minerals?</a:t>
            </a:r>
          </a:p>
          <a:p>
            <a:r>
              <a:rPr lang="en-US" sz="1200" dirty="0"/>
              <a:t>Identification means we can decide which substance is best suited to a particular task</a:t>
            </a:r>
            <a:endParaRPr lang="en-US" sz="12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l"/>
            <a:endParaRPr lang="en-US" sz="12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BDA180-55A7-3E45-8BAF-ECB2032FCE05}"/>
              </a:ext>
            </a:extLst>
          </p:cNvPr>
          <p:cNvSpPr txBox="1"/>
          <p:nvPr/>
        </p:nvSpPr>
        <p:spPr>
          <a:xfrm>
            <a:off x="685800" y="1422400"/>
            <a:ext cx="7302500" cy="41275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r>
              <a:rPr lang="en-US" altLang="en-US" sz="4000" b="1" dirty="0"/>
              <a:t>Properties of Minerals</a:t>
            </a:r>
          </a:p>
          <a:p>
            <a:endParaRPr lang="en-US" sz="4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l"/>
            <a:endParaRPr lang="en-US" sz="4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F50A5F-0F5D-BE4B-95ED-00FA304A2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32" y="2197829"/>
            <a:ext cx="6807735" cy="400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875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C279E8-140E-5D42-B740-F388265667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73F7B-2F5D-5244-8573-57E7BC972E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644135" y="4202712"/>
            <a:ext cx="2162572" cy="288424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1465F6C-6482-AF46-8692-5F7C16AAF0C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1350" y="302126"/>
            <a:ext cx="2162572" cy="288424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9AB1F6-9CCD-404F-9D6D-D75FC126C1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644135" y="647436"/>
            <a:ext cx="2159787" cy="3505464"/>
          </a:xfrm>
        </p:spPr>
        <p:txBody>
          <a:bodyPr/>
          <a:lstStyle/>
          <a:p>
            <a:r>
              <a:rPr lang="en-AU" altLang="en-US" dirty="0"/>
              <a:t>Magnetism</a:t>
            </a:r>
          </a:p>
          <a:p>
            <a:r>
              <a:rPr lang="en-US" altLang="en-US" dirty="0"/>
              <a:t>Rock</a:t>
            </a:r>
            <a:endParaRPr lang="en-AU" altLang="en-US" dirty="0"/>
          </a:p>
          <a:p>
            <a:r>
              <a:rPr lang="en-US" altLang="en-US" dirty="0"/>
              <a:t>Texture</a:t>
            </a:r>
          </a:p>
          <a:p>
            <a:r>
              <a:rPr lang="en-US" altLang="en-US" dirty="0"/>
              <a:t>Grain</a:t>
            </a:r>
          </a:p>
          <a:p>
            <a:r>
              <a:rPr lang="en-US" altLang="en-US" dirty="0"/>
              <a:t>Minerals</a:t>
            </a:r>
          </a:p>
          <a:p>
            <a:r>
              <a:rPr lang="en-US" altLang="en-US" dirty="0"/>
              <a:t>Colour</a:t>
            </a:r>
            <a:endParaRPr lang="en-AU" altLang="en-US" dirty="0"/>
          </a:p>
          <a:p>
            <a:r>
              <a:rPr lang="en-US" altLang="en-US" dirty="0"/>
              <a:t>Hardness</a:t>
            </a:r>
            <a:endParaRPr lang="en-AU" altLang="en-US" dirty="0"/>
          </a:p>
          <a:p>
            <a:r>
              <a:rPr lang="en-US" altLang="en-US" dirty="0"/>
              <a:t>Density</a:t>
            </a:r>
            <a:endParaRPr lang="en-AU" altLang="en-US" dirty="0"/>
          </a:p>
          <a:p>
            <a:r>
              <a:rPr lang="en-US" altLang="en-US" dirty="0"/>
              <a:t>Lustre</a:t>
            </a:r>
            <a:endParaRPr lang="en-AU" altLang="en-US" dirty="0"/>
          </a:p>
          <a:p>
            <a:r>
              <a:rPr lang="en-AU" altLang="en-US" dirty="0"/>
              <a:t>Streak</a:t>
            </a:r>
          </a:p>
          <a:p>
            <a:r>
              <a:rPr lang="en-AU" altLang="en-US" dirty="0"/>
              <a:t>Cleavage </a:t>
            </a:r>
          </a:p>
          <a:p>
            <a:endParaRPr lang="en-US" alt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6C1141-5744-3749-B624-73BC0F8389F1}"/>
              </a:ext>
            </a:extLst>
          </p:cNvPr>
          <p:cNvSpPr txBox="1"/>
          <p:nvPr/>
        </p:nvSpPr>
        <p:spPr>
          <a:xfrm>
            <a:off x="9641350" y="4491136"/>
            <a:ext cx="2162572" cy="1325464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Why are we learning to identify minerals?</a:t>
            </a:r>
          </a:p>
          <a:p>
            <a:r>
              <a:rPr lang="en-US" sz="1200" dirty="0"/>
              <a:t>Identification means we can decide which substance is best suited to a particular task</a:t>
            </a:r>
            <a:endParaRPr lang="en-US" sz="12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l"/>
            <a:endParaRPr lang="en-US" sz="12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BDA180-55A7-3E45-8BAF-ECB2032FCE05}"/>
              </a:ext>
            </a:extLst>
          </p:cNvPr>
          <p:cNvSpPr txBox="1"/>
          <p:nvPr/>
        </p:nvSpPr>
        <p:spPr>
          <a:xfrm>
            <a:off x="685800" y="1422400"/>
            <a:ext cx="7302500" cy="41275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r>
              <a:rPr lang="en-US" altLang="en-US" sz="4000" b="1" dirty="0"/>
              <a:t>Properties of Minerals</a:t>
            </a:r>
          </a:p>
          <a:p>
            <a:endParaRPr lang="en-US" sz="4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l"/>
            <a:endParaRPr lang="en-US" sz="4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F50A5F-0F5D-BE4B-95ED-00FA304A2D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43"/>
          <a:stretch/>
        </p:blipFill>
        <p:spPr>
          <a:xfrm>
            <a:off x="1117332" y="2110979"/>
            <a:ext cx="7391668" cy="398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766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5274" y="551545"/>
            <a:ext cx="11727542" cy="1190170"/>
          </a:xfrm>
          <a:prstGeom prst="rect">
            <a:avLst/>
          </a:prstGeom>
          <a:solidFill>
            <a:srgbClr val="3B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4D909A74-34CF-A24B-B17A-C2A488B3F849}"/>
              </a:ext>
            </a:extLst>
          </p:cNvPr>
          <p:cNvSpPr txBox="1">
            <a:spLocks/>
          </p:cNvSpPr>
          <p:nvPr/>
        </p:nvSpPr>
        <p:spPr>
          <a:xfrm>
            <a:off x="150131" y="551544"/>
            <a:ext cx="7281183" cy="17888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800" dirty="0">
                <a:solidFill>
                  <a:schemeClr val="bg1"/>
                </a:solidFill>
                <a:latin typeface="OpenDyslexic" charset="0"/>
                <a:ea typeface="OpenDyslexic" charset="0"/>
                <a:cs typeface="OpenDyslexic" charset="0"/>
              </a:rPr>
              <a:t> </a:t>
            </a:r>
            <a:r>
              <a:rPr lang="en-US" sz="8000" dirty="0">
                <a:solidFill>
                  <a:schemeClr val="bg1"/>
                </a:solidFill>
                <a:latin typeface="OpenDyslexic" charset="0"/>
                <a:ea typeface="OpenDyslexic" charset="0"/>
                <a:cs typeface="OpenDyslexic" charset="0"/>
              </a:rPr>
              <a:t>DO</a:t>
            </a:r>
            <a:r>
              <a:rPr lang="en-US" sz="8800" dirty="0">
                <a:solidFill>
                  <a:schemeClr val="bg1"/>
                </a:solidFill>
                <a:latin typeface="OpenDyslexic" charset="0"/>
                <a:ea typeface="OpenDyslexic" charset="0"/>
                <a:cs typeface="OpenDyslexic" charset="0"/>
              </a:rPr>
              <a:t> </a:t>
            </a:r>
            <a:r>
              <a:rPr lang="en-US" sz="8000" dirty="0">
                <a:solidFill>
                  <a:schemeClr val="bg1"/>
                </a:solidFill>
                <a:latin typeface="OpenDyslexic" charset="0"/>
                <a:ea typeface="OpenDyslexic" charset="0"/>
                <a:cs typeface="OpenDyslexic" charset="0"/>
              </a:rPr>
              <a:t>NOW</a:t>
            </a:r>
            <a:endParaRPr lang="en-US" sz="8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1626" y="1741715"/>
            <a:ext cx="10705024" cy="538424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Describe the properties of the two items on the front desk.</a:t>
            </a:r>
          </a:p>
          <a:p>
            <a:pPr algn="l"/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 </a:t>
            </a:r>
          </a:p>
          <a:p>
            <a:pPr algn="l"/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213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C279E8-140E-5D42-B740-F388265667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73F7B-2F5D-5244-8573-57E7BC972E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644135" y="4202712"/>
            <a:ext cx="2162572" cy="288424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1465F6C-6482-AF46-8692-5F7C16AAF0C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1350" y="302126"/>
            <a:ext cx="2162572" cy="288424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9AB1F6-9CCD-404F-9D6D-D75FC126C1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644135" y="647436"/>
            <a:ext cx="2159787" cy="3505464"/>
          </a:xfrm>
        </p:spPr>
        <p:txBody>
          <a:bodyPr/>
          <a:lstStyle/>
          <a:p>
            <a:r>
              <a:rPr lang="en-AU" altLang="en-US" dirty="0"/>
              <a:t>Magnetism</a:t>
            </a:r>
          </a:p>
          <a:p>
            <a:r>
              <a:rPr lang="en-US" altLang="en-US" dirty="0"/>
              <a:t>Rock</a:t>
            </a:r>
            <a:endParaRPr lang="en-AU" altLang="en-US" dirty="0"/>
          </a:p>
          <a:p>
            <a:r>
              <a:rPr lang="en-US" altLang="en-US" dirty="0"/>
              <a:t>Texture</a:t>
            </a:r>
          </a:p>
          <a:p>
            <a:r>
              <a:rPr lang="en-US" altLang="en-US" dirty="0"/>
              <a:t>Grain</a:t>
            </a:r>
          </a:p>
          <a:p>
            <a:r>
              <a:rPr lang="en-US" altLang="en-US" dirty="0"/>
              <a:t>Minerals</a:t>
            </a:r>
          </a:p>
          <a:p>
            <a:r>
              <a:rPr lang="en-US" altLang="en-US" dirty="0"/>
              <a:t>Colour</a:t>
            </a:r>
            <a:endParaRPr lang="en-AU" altLang="en-US" dirty="0"/>
          </a:p>
          <a:p>
            <a:r>
              <a:rPr lang="en-US" altLang="en-US" dirty="0"/>
              <a:t>Hardness</a:t>
            </a:r>
            <a:endParaRPr lang="en-AU" altLang="en-US" dirty="0"/>
          </a:p>
          <a:p>
            <a:r>
              <a:rPr lang="en-US" altLang="en-US" dirty="0"/>
              <a:t>Density</a:t>
            </a:r>
            <a:endParaRPr lang="en-AU" altLang="en-US" dirty="0"/>
          </a:p>
          <a:p>
            <a:r>
              <a:rPr lang="en-US" altLang="en-US" dirty="0"/>
              <a:t>Lustre</a:t>
            </a:r>
            <a:endParaRPr lang="en-AU" altLang="en-US" dirty="0"/>
          </a:p>
          <a:p>
            <a:r>
              <a:rPr lang="en-AU" altLang="en-US" dirty="0"/>
              <a:t>Streak</a:t>
            </a:r>
          </a:p>
          <a:p>
            <a:r>
              <a:rPr lang="en-AU" altLang="en-US" dirty="0"/>
              <a:t>Cleavage </a:t>
            </a:r>
          </a:p>
          <a:p>
            <a:endParaRPr lang="en-US" alt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6C1141-5744-3749-B624-73BC0F8389F1}"/>
              </a:ext>
            </a:extLst>
          </p:cNvPr>
          <p:cNvSpPr txBox="1"/>
          <p:nvPr/>
        </p:nvSpPr>
        <p:spPr>
          <a:xfrm>
            <a:off x="9641350" y="4491136"/>
            <a:ext cx="2162572" cy="1325464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Why are we learning to identify minerals?</a:t>
            </a:r>
          </a:p>
          <a:p>
            <a:r>
              <a:rPr lang="en-US" sz="1200" dirty="0"/>
              <a:t>Identification means we can decide which substance is best suited to a particular task</a:t>
            </a:r>
            <a:endParaRPr lang="en-US" sz="12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l"/>
            <a:endParaRPr lang="en-US" sz="12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BDA180-55A7-3E45-8BAF-ECB2032FCE05}"/>
              </a:ext>
            </a:extLst>
          </p:cNvPr>
          <p:cNvSpPr txBox="1"/>
          <p:nvPr/>
        </p:nvSpPr>
        <p:spPr>
          <a:xfrm>
            <a:off x="685800" y="1422400"/>
            <a:ext cx="7302500" cy="41275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r>
              <a:rPr lang="en-US" altLang="en-US" sz="4000" b="1" dirty="0"/>
              <a:t>Properties of Minerals</a:t>
            </a:r>
          </a:p>
          <a:p>
            <a:endParaRPr lang="en-US" sz="4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l"/>
            <a:endParaRPr lang="en-US" sz="4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F50A5F-0F5D-BE4B-95ED-00FA304A2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31" y="2166231"/>
            <a:ext cx="7814375" cy="409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05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9646920" y="572262"/>
            <a:ext cx="2159787" cy="1045747"/>
          </a:xfrm>
        </p:spPr>
        <p:txBody>
          <a:bodyPr/>
          <a:lstStyle/>
          <a:p>
            <a:r>
              <a:rPr lang="en-US" dirty="0"/>
              <a:t>What are the two types of properties?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4060" y="1336505"/>
            <a:ext cx="9084278" cy="531222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There are three major groups of rock, classified by the way that they form: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Sedimentary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Metamorphic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Igneous</a:t>
            </a:r>
          </a:p>
          <a:p>
            <a:pPr marL="571500" indent="-571500">
              <a:buFont typeface="Arial" charset="0"/>
              <a:buChar char="•"/>
            </a:pPr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  <a:p>
            <a:pPr marL="571500" indent="-571500">
              <a:buFont typeface="Arial" charset="0"/>
              <a:buChar char="•"/>
            </a:pPr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  <a:p>
            <a:pPr marL="571500" indent="-571500" algn="l">
              <a:buFont typeface="Arial" charset="0"/>
              <a:buChar char="•"/>
            </a:pPr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4D909A74-34CF-A24B-B17A-C2A488B3F8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6225" y="19050"/>
            <a:ext cx="9282113" cy="590550"/>
          </a:xfrm>
        </p:spPr>
        <p:txBody>
          <a:bodyPr>
            <a:noAutofit/>
          </a:bodyPr>
          <a:lstStyle/>
          <a:p>
            <a:pPr marL="457200" indent="-457200">
              <a:buFont typeface="Wingdings" charset="2"/>
              <a:buChar char="q"/>
            </a:pPr>
            <a:r>
              <a:rPr lang="en-US" sz="1200" dirty="0">
                <a:latin typeface="OpenDyslexic" charset="0"/>
                <a:ea typeface="OpenDyslexic" charset="0"/>
                <a:cs typeface="OpenDyslexic" charset="0"/>
              </a:rPr>
              <a:t> I know what rocks and minerals are</a:t>
            </a:r>
          </a:p>
          <a:p>
            <a:pPr marL="457200" indent="-457200">
              <a:buFont typeface="Wingdings" charset="2"/>
              <a:buChar char="q"/>
            </a:pPr>
            <a:r>
              <a:rPr lang="en-US" sz="1200" dirty="0">
                <a:latin typeface="OpenDyslexic" charset="0"/>
                <a:ea typeface="OpenDyslexic" charset="0"/>
                <a:cs typeface="OpenDyslexic" charset="0"/>
              </a:rPr>
              <a:t> I know what the three major rock types are</a:t>
            </a:r>
          </a:p>
        </p:txBody>
      </p:sp>
      <p:sp>
        <p:nvSpPr>
          <p:cNvPr id="12" name="Text Box 2">
            <a:extLst>
              <a:ext uri="{FF2B5EF4-FFF2-40B4-BE49-F238E27FC236}">
                <a16:creationId xmlns:a16="http://schemas.microsoft.com/office/drawing/2014/main" id="{EDD63514-CD1B-4D43-9B22-541638FBE659}"/>
              </a:ext>
            </a:extLst>
          </p:cNvPr>
          <p:cNvSpPr txBox="1"/>
          <p:nvPr/>
        </p:nvSpPr>
        <p:spPr>
          <a:xfrm>
            <a:off x="4621530" y="3133725"/>
            <a:ext cx="2948940" cy="59055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12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AU" sz="12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45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9646920" y="572262"/>
            <a:ext cx="2159787" cy="1045747"/>
          </a:xfrm>
        </p:spPr>
        <p:txBody>
          <a:bodyPr/>
          <a:lstStyle/>
          <a:p>
            <a:r>
              <a:rPr lang="en-US" dirty="0"/>
              <a:t>What are the two types of properties?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4060" y="1336505"/>
            <a:ext cx="9084278" cy="531222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 lnSpcReduction="10000"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Sedimentary rocks are formed from the particles of sediments.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Sediments are deposited when rocks are </a:t>
            </a:r>
            <a:r>
              <a:rPr lang="en-US" sz="4000" u="sng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weathered</a:t>
            </a: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 and deposited in another place.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These grains are cemented together to form a rock.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Examples include: sandstone, limestone, siltstone etc.</a:t>
            </a:r>
          </a:p>
          <a:p>
            <a:pPr marL="571500" indent="-571500">
              <a:buFont typeface="Arial" charset="0"/>
              <a:buChar char="•"/>
            </a:pPr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  <a:p>
            <a:pPr marL="571500" indent="-571500">
              <a:buFont typeface="Arial" charset="0"/>
              <a:buChar char="•"/>
            </a:pPr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  <a:p>
            <a:pPr marL="571500" indent="-571500" algn="l">
              <a:buFont typeface="Arial" charset="0"/>
              <a:buChar char="•"/>
            </a:pPr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4D909A74-34CF-A24B-B17A-C2A488B3F8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6225" y="19050"/>
            <a:ext cx="9282113" cy="590550"/>
          </a:xfrm>
        </p:spPr>
        <p:txBody>
          <a:bodyPr>
            <a:noAutofit/>
          </a:bodyPr>
          <a:lstStyle/>
          <a:p>
            <a:pPr marL="457200" indent="-457200">
              <a:buFont typeface="Wingdings" charset="2"/>
              <a:buChar char="q"/>
            </a:pPr>
            <a:r>
              <a:rPr lang="en-US" sz="1200" dirty="0">
                <a:latin typeface="OpenDyslexic" charset="0"/>
                <a:ea typeface="OpenDyslexic" charset="0"/>
                <a:cs typeface="OpenDyslexic" charset="0"/>
              </a:rPr>
              <a:t> I know what rocks and minerals are</a:t>
            </a:r>
          </a:p>
          <a:p>
            <a:pPr marL="457200" indent="-457200">
              <a:buFont typeface="Wingdings" charset="2"/>
              <a:buChar char="q"/>
            </a:pPr>
            <a:r>
              <a:rPr lang="en-US" sz="1200" dirty="0">
                <a:latin typeface="OpenDyslexic" charset="0"/>
                <a:ea typeface="OpenDyslexic" charset="0"/>
                <a:cs typeface="OpenDyslexic" charset="0"/>
              </a:rPr>
              <a:t> I know what the three major rock types are</a:t>
            </a:r>
          </a:p>
        </p:txBody>
      </p:sp>
    </p:spTree>
    <p:extLst>
      <p:ext uri="{BB962C8B-B14F-4D97-AF65-F5344CB8AC3E}">
        <p14:creationId xmlns:p14="http://schemas.microsoft.com/office/powerpoint/2010/main" val="1931360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9646920" y="572262"/>
            <a:ext cx="2159787" cy="1045747"/>
          </a:xfrm>
        </p:spPr>
        <p:txBody>
          <a:bodyPr/>
          <a:lstStyle/>
          <a:p>
            <a:r>
              <a:rPr lang="en-US" dirty="0"/>
              <a:t>What are the two types of properties?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4060" y="1336505"/>
            <a:ext cx="9084278" cy="531222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Metamorphic rocks are rocks that have experienced metamorphism (high temperatures and pressures).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This changes the composition and appearance of the rocks.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Examples include marble, slate and gneiss.</a:t>
            </a:r>
          </a:p>
          <a:p>
            <a:pPr marL="571500" indent="-571500">
              <a:buFont typeface="Arial" charset="0"/>
              <a:buChar char="•"/>
            </a:pPr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  <a:p>
            <a:pPr marL="571500" indent="-571500">
              <a:buFont typeface="Arial" charset="0"/>
              <a:buChar char="•"/>
            </a:pPr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  <a:p>
            <a:pPr marL="571500" indent="-571500" algn="l">
              <a:buFont typeface="Arial" charset="0"/>
              <a:buChar char="•"/>
            </a:pPr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4D909A74-34CF-A24B-B17A-C2A488B3F8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6225" y="19050"/>
            <a:ext cx="9282113" cy="590550"/>
          </a:xfrm>
        </p:spPr>
        <p:txBody>
          <a:bodyPr>
            <a:noAutofit/>
          </a:bodyPr>
          <a:lstStyle/>
          <a:p>
            <a:pPr marL="457200" indent="-457200">
              <a:buFont typeface="Wingdings" charset="2"/>
              <a:buChar char="q"/>
            </a:pPr>
            <a:r>
              <a:rPr lang="en-US" sz="1200" dirty="0">
                <a:latin typeface="OpenDyslexic" charset="0"/>
                <a:ea typeface="OpenDyslexic" charset="0"/>
                <a:cs typeface="OpenDyslexic" charset="0"/>
              </a:rPr>
              <a:t> I know what rocks and minerals are</a:t>
            </a:r>
          </a:p>
          <a:p>
            <a:pPr marL="457200" indent="-457200">
              <a:buFont typeface="Wingdings" charset="2"/>
              <a:buChar char="q"/>
            </a:pPr>
            <a:r>
              <a:rPr lang="en-US" sz="1200" dirty="0">
                <a:latin typeface="OpenDyslexic" charset="0"/>
                <a:ea typeface="OpenDyslexic" charset="0"/>
                <a:cs typeface="OpenDyslexic" charset="0"/>
              </a:rPr>
              <a:t> I know what the three major rock types are</a:t>
            </a:r>
          </a:p>
        </p:txBody>
      </p:sp>
    </p:spTree>
    <p:extLst>
      <p:ext uri="{BB962C8B-B14F-4D97-AF65-F5344CB8AC3E}">
        <p14:creationId xmlns:p14="http://schemas.microsoft.com/office/powerpoint/2010/main" val="1582445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9646920" y="572262"/>
            <a:ext cx="2159787" cy="1045747"/>
          </a:xfrm>
        </p:spPr>
        <p:txBody>
          <a:bodyPr/>
          <a:lstStyle/>
          <a:p>
            <a:r>
              <a:rPr lang="en-US" dirty="0"/>
              <a:t>What are the two types of properties?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4060" y="1336505"/>
            <a:ext cx="9084278" cy="531222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Igneous rocks form from magma (melted rock from the mantle) which has cooled and </a:t>
            </a:r>
            <a:r>
              <a:rPr lang="en-US" sz="4000" dirty="0" err="1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crystallised</a:t>
            </a: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Examples include: pumice, basalt, granite, obsidian.</a:t>
            </a:r>
          </a:p>
          <a:p>
            <a:pPr marL="571500" indent="-571500">
              <a:buFont typeface="Arial" charset="0"/>
              <a:buChar char="•"/>
            </a:pPr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  <a:p>
            <a:pPr marL="571500" indent="-571500">
              <a:buFont typeface="Arial" charset="0"/>
              <a:buChar char="•"/>
            </a:pPr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  <a:p>
            <a:pPr marL="571500" indent="-571500" algn="l">
              <a:buFont typeface="Arial" charset="0"/>
              <a:buChar char="•"/>
            </a:pPr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4D909A74-34CF-A24B-B17A-C2A488B3F8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6225" y="19050"/>
            <a:ext cx="9282113" cy="590550"/>
          </a:xfrm>
        </p:spPr>
        <p:txBody>
          <a:bodyPr>
            <a:noAutofit/>
          </a:bodyPr>
          <a:lstStyle/>
          <a:p>
            <a:pPr marL="457200" indent="-457200">
              <a:buFont typeface="Wingdings" charset="2"/>
              <a:buChar char="q"/>
            </a:pPr>
            <a:r>
              <a:rPr lang="en-US" sz="1200" dirty="0">
                <a:latin typeface="OpenDyslexic" charset="0"/>
                <a:ea typeface="OpenDyslexic" charset="0"/>
                <a:cs typeface="OpenDyslexic" charset="0"/>
              </a:rPr>
              <a:t> I know what rocks and minerals are</a:t>
            </a:r>
          </a:p>
          <a:p>
            <a:pPr marL="457200" indent="-457200">
              <a:buFont typeface="Wingdings" charset="2"/>
              <a:buChar char="q"/>
            </a:pPr>
            <a:r>
              <a:rPr lang="en-US" sz="1200" dirty="0">
                <a:latin typeface="OpenDyslexic" charset="0"/>
                <a:ea typeface="OpenDyslexic" charset="0"/>
                <a:cs typeface="OpenDyslexic" charset="0"/>
              </a:rPr>
              <a:t> I know what the three major rock types are</a:t>
            </a:r>
          </a:p>
        </p:txBody>
      </p:sp>
    </p:spTree>
    <p:extLst>
      <p:ext uri="{BB962C8B-B14F-4D97-AF65-F5344CB8AC3E}">
        <p14:creationId xmlns:p14="http://schemas.microsoft.com/office/powerpoint/2010/main" val="1230551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9646920" y="572262"/>
            <a:ext cx="2159787" cy="494538"/>
          </a:xfrm>
        </p:spPr>
        <p:txBody>
          <a:bodyPr/>
          <a:lstStyle/>
          <a:p>
            <a:r>
              <a:rPr lang="en-US" dirty="0"/>
              <a:t>Why is learning about </a:t>
            </a:r>
            <a:r>
              <a:rPr lang="en-US"/>
              <a:t>properties important?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4060" y="1336505"/>
            <a:ext cx="9084278" cy="531222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Rocks tell a story – the type of rock tells you what the rock has been through and allows us to draw conclusions about how they formed.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D909A74-34CF-A24B-B17A-C2A488B3F8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6225" y="19050"/>
            <a:ext cx="9282113" cy="590550"/>
          </a:xfrm>
        </p:spPr>
        <p:txBody>
          <a:bodyPr>
            <a:noAutofit/>
          </a:bodyPr>
          <a:lstStyle/>
          <a:p>
            <a:pPr marL="457200" indent="-457200">
              <a:buFont typeface="Wingdings" charset="2"/>
              <a:buChar char="q"/>
            </a:pPr>
            <a:r>
              <a:rPr lang="en-US" sz="1200" dirty="0">
                <a:latin typeface="OpenDyslexic" charset="0"/>
                <a:ea typeface="OpenDyslexic" charset="0"/>
                <a:cs typeface="OpenDyslexic" charset="0"/>
              </a:rPr>
              <a:t> I know what rocks and minerals are</a:t>
            </a:r>
          </a:p>
          <a:p>
            <a:pPr marL="457200" indent="-457200">
              <a:buFont typeface="Wingdings" charset="2"/>
              <a:buChar char="q"/>
            </a:pPr>
            <a:r>
              <a:rPr lang="en-US" sz="1200" dirty="0">
                <a:latin typeface="OpenDyslexic" charset="0"/>
                <a:ea typeface="OpenDyslexic" charset="0"/>
                <a:cs typeface="OpenDyslexic" charset="0"/>
              </a:rPr>
              <a:t> I know what the three major rock types are</a:t>
            </a:r>
          </a:p>
        </p:txBody>
      </p:sp>
    </p:spTree>
    <p:extLst>
      <p:ext uri="{BB962C8B-B14F-4D97-AF65-F5344CB8AC3E}">
        <p14:creationId xmlns:p14="http://schemas.microsoft.com/office/powerpoint/2010/main" val="1624348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4D909A74-34CF-A24B-B17A-C2A488B3F8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5274" y="1549400"/>
            <a:ext cx="11577177" cy="2929609"/>
          </a:xfrm>
        </p:spPr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sz="4000" dirty="0">
                <a:latin typeface="OpenDyslexic" charset="0"/>
                <a:ea typeface="OpenDyslexic" charset="0"/>
                <a:cs typeface="OpenDyslexic" charset="0"/>
              </a:rPr>
              <a:t> I know what rocks and minerals are</a:t>
            </a:r>
          </a:p>
          <a:p>
            <a:pPr marL="457200" indent="-457200">
              <a:buFont typeface="Wingdings" charset="2"/>
              <a:buChar char="q"/>
            </a:pPr>
            <a:r>
              <a:rPr lang="en-US" sz="4000" dirty="0">
                <a:latin typeface="OpenDyslexic" charset="0"/>
                <a:ea typeface="OpenDyslexic" charset="0"/>
                <a:cs typeface="OpenDyslexic" charset="0"/>
              </a:rPr>
              <a:t> I know the properties of minerals</a:t>
            </a:r>
          </a:p>
        </p:txBody>
      </p:sp>
    </p:spTree>
    <p:extLst>
      <p:ext uri="{BB962C8B-B14F-4D97-AF65-F5344CB8AC3E}">
        <p14:creationId xmlns:p14="http://schemas.microsoft.com/office/powerpoint/2010/main" val="3275160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4D909A74-34CF-A24B-B17A-C2A488B3F849}"/>
              </a:ext>
            </a:extLst>
          </p:cNvPr>
          <p:cNvSpPr txBox="1">
            <a:spLocks/>
          </p:cNvSpPr>
          <p:nvPr/>
        </p:nvSpPr>
        <p:spPr>
          <a:xfrm>
            <a:off x="295273" y="1549400"/>
            <a:ext cx="11577177" cy="2929609"/>
          </a:xfrm>
          <a:prstGeom prst="rect">
            <a:avLst/>
          </a:prstGeom>
          <a:solidFill>
            <a:srgbClr val="3B8CC1"/>
          </a:solidFill>
        </p:spPr>
        <p:txBody>
          <a:bodyPr tIns="14400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charset="2"/>
              <a:buChar char="q"/>
            </a:pPr>
            <a:r>
              <a:rPr lang="en-US" sz="4000" dirty="0">
                <a:latin typeface="OpenDyslexic" charset="0"/>
                <a:ea typeface="OpenDyslexic" charset="0"/>
                <a:cs typeface="OpenDyslexic" charset="0"/>
              </a:rPr>
              <a:t> I know what rocks and minerals are</a:t>
            </a:r>
          </a:p>
          <a:p>
            <a:pPr marL="457200" indent="-457200">
              <a:buFont typeface="Wingdings" charset="2"/>
              <a:buChar char="q"/>
            </a:pPr>
            <a:r>
              <a:rPr lang="en-US" sz="4000" dirty="0">
                <a:latin typeface="OpenDyslexic" charset="0"/>
                <a:ea typeface="OpenDyslexic" charset="0"/>
                <a:cs typeface="OpenDyslexic" charset="0"/>
              </a:rPr>
              <a:t> I know the properties of minerals </a:t>
            </a:r>
          </a:p>
          <a:p>
            <a:pPr marL="457200" indent="-457200">
              <a:buFont typeface="Arial" charset="0"/>
              <a:buChar char="•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02241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D6E3E5-FF7E-9F44-8504-10EF70DA8A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OpenDyslexic" charset="0"/>
                <a:ea typeface="OpenDyslexic" charset="0"/>
                <a:cs typeface="OpenDyslexic" charset="0"/>
              </a:rPr>
              <a:t>Mineral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47F09-5458-9840-AA0C-033B833C73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4800" dirty="0">
                <a:latin typeface="OpenDyslexic" charset="0"/>
                <a:ea typeface="OpenDyslexic" charset="0"/>
                <a:cs typeface="OpenDyslexic" charset="0"/>
              </a:rPr>
              <a:t>A naturally occurring solid substance with a definite chemical composition.</a:t>
            </a:r>
          </a:p>
        </p:txBody>
      </p:sp>
    </p:spTree>
    <p:extLst>
      <p:ext uri="{BB962C8B-B14F-4D97-AF65-F5344CB8AC3E}">
        <p14:creationId xmlns:p14="http://schemas.microsoft.com/office/powerpoint/2010/main" val="1048854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551161-5FA0-5A48-A2C2-2880E7A6C3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OpenDyslexic" charset="0"/>
                <a:ea typeface="OpenDyslexic" charset="0"/>
                <a:cs typeface="OpenDyslexic" charset="0"/>
              </a:rPr>
              <a:t>Property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2822F5-3564-A24C-89E7-13929345FF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OpenDyslexic" charset="0"/>
                <a:ea typeface="OpenDyslexic" charset="0"/>
                <a:cs typeface="OpenDyslexic" charset="0"/>
              </a:rPr>
              <a:t>Property = </a:t>
            </a:r>
            <a:r>
              <a:rPr lang="en-US" dirty="0">
                <a:solidFill>
                  <a:srgbClr val="FF0000"/>
                </a:solidFill>
                <a:latin typeface="OpenDyslexic" charset="0"/>
                <a:ea typeface="OpenDyslexic" charset="0"/>
                <a:cs typeface="OpenDyslexic" charset="0"/>
              </a:rPr>
              <a:t>characteristic</a:t>
            </a:r>
          </a:p>
          <a:p>
            <a:r>
              <a:rPr lang="en-US" dirty="0">
                <a:solidFill>
                  <a:srgbClr val="FF0000"/>
                </a:solidFill>
                <a:latin typeface="OpenDyslexic" charset="0"/>
                <a:ea typeface="OpenDyslexic" charset="0"/>
                <a:cs typeface="OpenDyslexic" charset="0"/>
              </a:rPr>
              <a:t>Characteristic </a:t>
            </a:r>
            <a:r>
              <a:rPr lang="en-US" dirty="0">
                <a:latin typeface="OpenDyslexic" charset="0"/>
                <a:ea typeface="OpenDyslexic" charset="0"/>
                <a:cs typeface="OpenDyslexic" charset="0"/>
              </a:rPr>
              <a:t>= property</a:t>
            </a:r>
          </a:p>
        </p:txBody>
      </p:sp>
    </p:spTree>
    <p:extLst>
      <p:ext uri="{BB962C8B-B14F-4D97-AF65-F5344CB8AC3E}">
        <p14:creationId xmlns:p14="http://schemas.microsoft.com/office/powerpoint/2010/main" val="2110032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74060" y="1336505"/>
            <a:ext cx="9084278" cy="531222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Rocks are solid and are found on the surface of the Earth.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C886521-0401-A84A-B3AD-BCE898878B3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644135" y="287950"/>
            <a:ext cx="2162572" cy="288424"/>
          </a:xfrm>
        </p:spPr>
        <p:txBody>
          <a:bodyPr/>
          <a:lstStyle/>
          <a:p>
            <a:r>
              <a:rPr lang="en-US" dirty="0"/>
              <a:t>Making the connection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BFB4CAA-16CC-544B-9E52-EA65DAF385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646920" y="572262"/>
            <a:ext cx="2159787" cy="1104138"/>
          </a:xfrm>
        </p:spPr>
        <p:txBody>
          <a:bodyPr/>
          <a:lstStyle/>
          <a:p>
            <a:r>
              <a:rPr lang="en-US" dirty="0"/>
              <a:t>Properties allow us to identify substances, and also to decide which substance is best suited to a particular task.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F5C3EBF5-552F-1D41-9956-DAB1D95825B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4135" y="1914755"/>
            <a:ext cx="2162572" cy="288424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51CBF6EE-9942-C542-A14D-56382C908A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646920" y="2199622"/>
            <a:ext cx="2159787" cy="580068"/>
          </a:xfrm>
        </p:spPr>
        <p:txBody>
          <a:bodyPr/>
          <a:lstStyle/>
          <a:p>
            <a:r>
              <a:rPr lang="en-US" b="1" dirty="0"/>
              <a:t>Property – </a:t>
            </a:r>
            <a:r>
              <a:rPr lang="en-US" dirty="0"/>
              <a:t>Characteristic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4D909A74-34CF-A24B-B17A-C2A488B3F8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6225" y="19050"/>
            <a:ext cx="9282113" cy="590550"/>
          </a:xfrm>
        </p:spPr>
        <p:txBody>
          <a:bodyPr>
            <a:noAutofit/>
          </a:bodyPr>
          <a:lstStyle/>
          <a:p>
            <a:pPr marL="457200" indent="-457200">
              <a:buFont typeface="Wingdings" charset="2"/>
              <a:buChar char="q"/>
            </a:pPr>
            <a:r>
              <a:rPr lang="en-US" sz="1200" dirty="0">
                <a:latin typeface="OpenDyslexic" charset="0"/>
                <a:ea typeface="OpenDyslexic" charset="0"/>
                <a:cs typeface="OpenDyslexic" charset="0"/>
              </a:rPr>
              <a:t> I know what rocks and minerals are</a:t>
            </a:r>
          </a:p>
          <a:p>
            <a:pPr marL="457200" indent="-457200">
              <a:buFont typeface="Wingdings" charset="2"/>
              <a:buChar char="q"/>
            </a:pPr>
            <a:r>
              <a:rPr lang="en-US" sz="1200" dirty="0">
                <a:latin typeface="OpenDyslexic" charset="0"/>
                <a:ea typeface="OpenDyslexic" charset="0"/>
                <a:cs typeface="OpenDyslexic" charset="0"/>
              </a:rPr>
              <a:t> I know the properties of minerals </a:t>
            </a:r>
          </a:p>
        </p:txBody>
      </p:sp>
    </p:spTree>
    <p:extLst>
      <p:ext uri="{BB962C8B-B14F-4D97-AF65-F5344CB8AC3E}">
        <p14:creationId xmlns:p14="http://schemas.microsoft.com/office/powerpoint/2010/main" val="4003794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9646920" y="572262"/>
            <a:ext cx="2159787" cy="1045747"/>
          </a:xfrm>
        </p:spPr>
        <p:txBody>
          <a:bodyPr/>
          <a:lstStyle/>
          <a:p>
            <a:r>
              <a:rPr lang="en-US" dirty="0"/>
              <a:t>What are the two types of properties?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4060" y="1336505"/>
            <a:ext cx="9084278" cy="531222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Minerals are naturally occurring solid substances with definite chemical compositions.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Most rocks are made of minerals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All rocks are found in the lithosphere, which is the outside layer of the Earth.</a:t>
            </a:r>
          </a:p>
          <a:p>
            <a:pPr marL="571500" indent="-571500">
              <a:buFont typeface="Arial" charset="0"/>
              <a:buChar char="•"/>
            </a:pPr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  <a:p>
            <a:pPr marL="571500" indent="-571500">
              <a:buFont typeface="Arial" charset="0"/>
              <a:buChar char="•"/>
            </a:pPr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  <a:p>
            <a:pPr marL="571500" indent="-571500" algn="l">
              <a:buFont typeface="Arial" charset="0"/>
              <a:buChar char="•"/>
            </a:pPr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4D909A74-34CF-A24B-B17A-C2A488B3F8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6225" y="19050"/>
            <a:ext cx="9282113" cy="590550"/>
          </a:xfrm>
        </p:spPr>
        <p:txBody>
          <a:bodyPr>
            <a:noAutofit/>
          </a:bodyPr>
          <a:lstStyle/>
          <a:p>
            <a:pPr marL="457200" indent="-457200">
              <a:buFont typeface="Wingdings" charset="2"/>
              <a:buChar char="q"/>
            </a:pPr>
            <a:r>
              <a:rPr lang="en-US" sz="1200" dirty="0">
                <a:latin typeface="OpenDyslexic" charset="0"/>
                <a:ea typeface="OpenDyslexic" charset="0"/>
                <a:cs typeface="OpenDyslexic" charset="0"/>
              </a:rPr>
              <a:t> I know what rocks and minerals are</a:t>
            </a:r>
          </a:p>
          <a:p>
            <a:pPr marL="457200" indent="-457200">
              <a:buFont typeface="Wingdings" charset="2"/>
              <a:buChar char="q"/>
            </a:pPr>
            <a:r>
              <a:rPr lang="en-US" sz="1200" dirty="0">
                <a:latin typeface="OpenDyslexic" charset="0"/>
                <a:ea typeface="OpenDyslexic" charset="0"/>
                <a:cs typeface="OpenDyslexic" charset="0"/>
              </a:rPr>
              <a:t> I know the properties of minerals </a:t>
            </a:r>
          </a:p>
        </p:txBody>
      </p:sp>
    </p:spTree>
    <p:extLst>
      <p:ext uri="{BB962C8B-B14F-4D97-AF65-F5344CB8AC3E}">
        <p14:creationId xmlns:p14="http://schemas.microsoft.com/office/powerpoint/2010/main" val="504887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9646920" y="572262"/>
            <a:ext cx="2159787" cy="1045747"/>
          </a:xfrm>
        </p:spPr>
        <p:txBody>
          <a:bodyPr/>
          <a:lstStyle/>
          <a:p>
            <a:r>
              <a:rPr lang="en-US" dirty="0"/>
              <a:t>What are the two types of properties?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4060" y="1336505"/>
            <a:ext cx="9084278" cy="531222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marL="571500" indent="-571500">
              <a:buFont typeface="Arial" charset="0"/>
              <a:buChar char="•"/>
            </a:pPr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  <a:p>
            <a:pPr marL="571500" indent="-571500">
              <a:buFont typeface="Arial" charset="0"/>
              <a:buChar char="•"/>
            </a:pPr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  <a:p>
            <a:pPr marL="571500" indent="-571500" algn="l">
              <a:buFont typeface="Arial" charset="0"/>
              <a:buChar char="•"/>
            </a:pPr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4D909A74-34CF-A24B-B17A-C2A488B3F8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6225" y="19050"/>
            <a:ext cx="9282113" cy="590550"/>
          </a:xfrm>
        </p:spPr>
        <p:txBody>
          <a:bodyPr>
            <a:noAutofit/>
          </a:bodyPr>
          <a:lstStyle/>
          <a:p>
            <a:pPr marL="457200" indent="-457200">
              <a:buFont typeface="Wingdings" charset="2"/>
              <a:buChar char="q"/>
            </a:pPr>
            <a:r>
              <a:rPr lang="en-US" sz="1200" dirty="0">
                <a:latin typeface="OpenDyslexic" charset="0"/>
                <a:ea typeface="OpenDyslexic" charset="0"/>
                <a:cs typeface="OpenDyslexic" charset="0"/>
              </a:rPr>
              <a:t> I know what rocks and minerals are</a:t>
            </a:r>
          </a:p>
          <a:p>
            <a:pPr marL="457200" indent="-457200">
              <a:buFont typeface="Wingdings" charset="2"/>
              <a:buChar char="q"/>
            </a:pPr>
            <a:r>
              <a:rPr lang="en-US" sz="1200" dirty="0">
                <a:latin typeface="OpenDyslexic" charset="0"/>
                <a:ea typeface="OpenDyslexic" charset="0"/>
                <a:cs typeface="OpenDyslexic" charset="0"/>
              </a:rPr>
              <a:t> I know the properties of minerals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74E907-AAF6-5844-A34D-076BC36C9E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216" r="42179"/>
          <a:stretch/>
        </p:blipFill>
        <p:spPr>
          <a:xfrm>
            <a:off x="474060" y="1219200"/>
            <a:ext cx="4745640" cy="48647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581BAB-249D-5247-A2BC-CAE0262860D9}"/>
              </a:ext>
            </a:extLst>
          </p:cNvPr>
          <p:cNvSpPr txBox="1"/>
          <p:nvPr/>
        </p:nvSpPr>
        <p:spPr>
          <a:xfrm>
            <a:off x="5816600" y="1505234"/>
            <a:ext cx="5181600" cy="51435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r>
              <a:rPr lang="en-US" sz="4000" dirty="0">
                <a:cs typeface="Arial Hebrew" pitchFamily="2" charset="-79"/>
              </a:rPr>
              <a:t>Minerals must be: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>
                <a:cs typeface="Arial Hebrew" pitchFamily="2" charset="-79"/>
              </a:rPr>
              <a:t>Naturally occurring made from non-living things</a:t>
            </a:r>
          </a:p>
          <a:p>
            <a:pPr lvl="1"/>
            <a:r>
              <a:rPr lang="en-US" sz="2800" dirty="0">
                <a:cs typeface="Arial Hebrew" pitchFamily="2" charset="-79"/>
              </a:rPr>
              <a:t>(fossils and coal are made from living things that died so are not considered minerals)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cs typeface="Arial Hebrew" pitchFamily="2" charset="-79"/>
              </a:rPr>
              <a:t>Not man-made</a:t>
            </a:r>
          </a:p>
          <a:p>
            <a:pPr algn="l"/>
            <a:endParaRPr lang="en-US" sz="4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59784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73F7B-2F5D-5244-8573-57E7BC972E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644135" y="4202712"/>
            <a:ext cx="2162572" cy="288424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1465F6C-6482-AF46-8692-5F7C16AAF0C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1350" y="302126"/>
            <a:ext cx="2162572" cy="288424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9AB1F6-9CCD-404F-9D6D-D75FC126C1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644135" y="647436"/>
            <a:ext cx="2159787" cy="3505464"/>
          </a:xfrm>
        </p:spPr>
        <p:txBody>
          <a:bodyPr/>
          <a:lstStyle/>
          <a:p>
            <a:r>
              <a:rPr lang="en-AU" altLang="en-US" dirty="0"/>
              <a:t>Magnetism</a:t>
            </a:r>
          </a:p>
          <a:p>
            <a:r>
              <a:rPr lang="en-US" altLang="en-US" dirty="0"/>
              <a:t>Rock</a:t>
            </a:r>
            <a:endParaRPr lang="en-AU" altLang="en-US" dirty="0"/>
          </a:p>
          <a:p>
            <a:r>
              <a:rPr lang="en-US" altLang="en-US" dirty="0"/>
              <a:t>Texture</a:t>
            </a:r>
          </a:p>
          <a:p>
            <a:r>
              <a:rPr lang="en-US" altLang="en-US" dirty="0"/>
              <a:t>Grain</a:t>
            </a:r>
          </a:p>
          <a:p>
            <a:r>
              <a:rPr lang="en-US" altLang="en-US" dirty="0"/>
              <a:t>Minerals</a:t>
            </a:r>
          </a:p>
          <a:p>
            <a:r>
              <a:rPr lang="en-US" altLang="en-US" dirty="0"/>
              <a:t>Colour</a:t>
            </a:r>
            <a:endParaRPr lang="en-AU" altLang="en-US" dirty="0"/>
          </a:p>
          <a:p>
            <a:r>
              <a:rPr lang="en-US" altLang="en-US" dirty="0"/>
              <a:t>Hardness</a:t>
            </a:r>
            <a:endParaRPr lang="en-AU" altLang="en-US" dirty="0"/>
          </a:p>
          <a:p>
            <a:r>
              <a:rPr lang="en-US" altLang="en-US" dirty="0"/>
              <a:t>Density</a:t>
            </a:r>
            <a:endParaRPr lang="en-AU" altLang="en-US" dirty="0"/>
          </a:p>
          <a:p>
            <a:r>
              <a:rPr lang="en-US" altLang="en-US" dirty="0"/>
              <a:t>Lustre</a:t>
            </a:r>
            <a:endParaRPr lang="en-AU" altLang="en-US" dirty="0"/>
          </a:p>
          <a:p>
            <a:r>
              <a:rPr lang="en-AU" altLang="en-US" dirty="0"/>
              <a:t>Streak</a:t>
            </a:r>
          </a:p>
          <a:p>
            <a:r>
              <a:rPr lang="en-AU" altLang="en-US" dirty="0"/>
              <a:t>Cleavage </a:t>
            </a:r>
          </a:p>
          <a:p>
            <a:endParaRPr lang="en-US" alt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6C1141-5744-3749-B624-73BC0F8389F1}"/>
              </a:ext>
            </a:extLst>
          </p:cNvPr>
          <p:cNvSpPr txBox="1"/>
          <p:nvPr/>
        </p:nvSpPr>
        <p:spPr>
          <a:xfrm>
            <a:off x="9641350" y="4491136"/>
            <a:ext cx="2162572" cy="1325464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Why are we learning to identify minerals?</a:t>
            </a:r>
          </a:p>
          <a:p>
            <a:r>
              <a:rPr lang="en-US" sz="1200" dirty="0"/>
              <a:t>Identification means we can decide which substance is best suited to a particular task</a:t>
            </a:r>
            <a:endParaRPr lang="en-US" sz="12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l"/>
            <a:endParaRPr lang="en-US" sz="12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377CD3-031E-6541-82DA-1D96B8CD0DB2}"/>
              </a:ext>
            </a:extLst>
          </p:cNvPr>
          <p:cNvSpPr txBox="1"/>
          <p:nvPr/>
        </p:nvSpPr>
        <p:spPr>
          <a:xfrm>
            <a:off x="317500" y="180640"/>
            <a:ext cx="6985000" cy="40991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 fontScale="32500" lnSpcReduction="20000"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 know what rocks and minerals are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 </a:t>
            </a:r>
            <a:r>
              <a:rPr lang="en-US" sz="4000" dirty="0">
                <a:latin typeface="OpenDyslexic" charset="0"/>
                <a:ea typeface="OpenDyslexic" charset="0"/>
                <a:cs typeface="OpenDyslexic" charset="0"/>
              </a:rPr>
              <a:t>know the properties of </a:t>
            </a:r>
            <a:r>
              <a:rPr lang="en-US" sz="4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minerals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4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33F985-F7D7-B946-887B-804F49CFD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1014258"/>
            <a:ext cx="7296150" cy="551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05027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none" rtlCol="0" anchor="t" anchorCtr="0">
        <a:normAutofit/>
      </a:bodyPr>
      <a:lstStyle>
        <a:defPPr algn="l">
          <a:defRPr sz="4000" dirty="0" smtClean="0">
            <a:latin typeface="Futura Medium" panose="020B0602020204020303" pitchFamily="34" charset="-79"/>
            <a:cs typeface="Futura Medium" panose="020B0602020204020303" pitchFamily="34" charset="-79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2" id="{15861BA0-56D5-1E4E-B56A-268D38A279BF}" vid="{9D14DC9A-E19D-5949-B871-56F3C64BEB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6" ma:contentTypeDescription="Create a new document." ma:contentTypeScope="" ma:versionID="02697e3214b2f55142a2e7b89ba6de54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67be6965022b95aa9d7585358a9bb7fc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8f659357-f805-491c-ad0b-5621b2de6466" xsi:nil="true"/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E4C6FEA-58A3-4EF7-9351-B1A877F8DF31}"/>
</file>

<file path=customXml/itemProps2.xml><?xml version="1.0" encoding="utf-8"?>
<ds:datastoreItem xmlns:ds="http://schemas.openxmlformats.org/officeDocument/2006/customXml" ds:itemID="{3C7DBFB9-8E0B-4E8D-8C46-6BB7239EA900}"/>
</file>

<file path=customXml/itemProps3.xml><?xml version="1.0" encoding="utf-8"?>
<ds:datastoreItem xmlns:ds="http://schemas.openxmlformats.org/officeDocument/2006/customXml" ds:itemID="{6A483ED1-FF6E-4D39-9E7A-6B5166700F45}"/>
</file>

<file path=docProps/app.xml><?xml version="1.0" encoding="utf-8"?>
<Properties xmlns="http://schemas.openxmlformats.org/officeDocument/2006/extended-properties" xmlns:vt="http://schemas.openxmlformats.org/officeDocument/2006/docPropsVTypes">
  <Template>{33057687-8793-EB47-A5E0-08E93C53D0F2}tf10001071</Template>
  <TotalTime>5435</TotalTime>
  <Words>995</Words>
  <Application>Microsoft Macintosh PowerPoint</Application>
  <PresentationFormat>Widescreen</PresentationFormat>
  <Paragraphs>256</Paragraphs>
  <Slides>26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Arial Hebrew</vt:lpstr>
      <vt:lpstr>Calibri</vt:lpstr>
      <vt:lpstr>Futura Medium</vt:lpstr>
      <vt:lpstr>OpenDyslexic</vt:lpstr>
      <vt:lpstr>Times New Roman</vt:lpstr>
      <vt:lpstr>Wingdings</vt:lpstr>
      <vt:lpstr>Blank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BURNS Sandra [Southern River College]</cp:lastModifiedBy>
  <cp:revision>185</cp:revision>
  <dcterms:created xsi:type="dcterms:W3CDTF">2018-03-29T05:56:09Z</dcterms:created>
  <dcterms:modified xsi:type="dcterms:W3CDTF">2020-05-26T10:14:37Z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xd_ProgID">
    <vt:lpwstr/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bool>false</vt:bool>
  </property>
</Properties>
</file>